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323" r:id="rId4"/>
    <p:sldId id="322" r:id="rId5"/>
    <p:sldId id="324" r:id="rId6"/>
    <p:sldId id="257" r:id="rId7"/>
    <p:sldId id="325" r:id="rId8"/>
    <p:sldId id="294" r:id="rId9"/>
    <p:sldId id="318" r:id="rId10"/>
    <p:sldId id="291" r:id="rId11"/>
    <p:sldId id="298" r:id="rId12"/>
    <p:sldId id="326" r:id="rId13"/>
    <p:sldId id="327" r:id="rId14"/>
    <p:sldId id="328" r:id="rId15"/>
    <p:sldId id="306" r:id="rId16"/>
    <p:sldId id="310" r:id="rId17"/>
    <p:sldId id="308" r:id="rId18"/>
    <p:sldId id="312" r:id="rId19"/>
    <p:sldId id="329" r:id="rId20"/>
    <p:sldId id="321" r:id="rId21"/>
    <p:sldId id="331" r:id="rId22"/>
    <p:sldId id="330" r:id="rId23"/>
    <p:sldId id="313" r:id="rId24"/>
    <p:sldId id="314" r:id="rId25"/>
    <p:sldId id="315" r:id="rId26"/>
    <p:sldId id="316" r:id="rId27"/>
    <p:sldId id="317" r:id="rId28"/>
    <p:sldId id="319" r:id="rId29"/>
    <p:sldId id="320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3300"/>
    <a:srgbClr val="CC00CC"/>
    <a:srgbClr val="009900"/>
    <a:srgbClr val="00FF00"/>
  </p:clrMru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58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vek\Desktop\graph%20stuf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>
        <c:manualLayout>
          <c:layoutTarget val="inner"/>
          <c:xMode val="edge"/>
          <c:yMode val="edge"/>
          <c:x val="0.17421659596727959"/>
          <c:y val="0.15509226119462352"/>
          <c:w val="0.29717899165998546"/>
          <c:h val="0.689815477610753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Phase 1 </c:v>
                </c:pt>
              </c:strCache>
            </c:strRef>
          </c:tx>
          <c:dPt>
            <c:idx val="1"/>
            <c:spPr>
              <a:solidFill>
                <a:schemeClr val="accent3"/>
              </a:solidFill>
            </c:spPr>
          </c:dPt>
          <c:dLbls>
            <c:showPercent val="1"/>
          </c:dLbls>
          <c:cat>
            <c:strRef>
              <c:f>Sheet1!$A$2:$A$3</c:f>
              <c:strCache>
                <c:ptCount val="2"/>
                <c:pt idx="0">
                  <c:v>Personal Selling</c:v>
                </c:pt>
                <c:pt idx="1">
                  <c:v>Trade Shows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3889579892591744"/>
          <c:y val="0.24542737082107177"/>
          <c:w val="0.38801929841757332"/>
          <c:h val="0.50914525835785684"/>
        </c:manualLayout>
      </c:layout>
    </c:legend>
    <c:plotVisOnly val="1"/>
  </c:chart>
  <c:spPr>
    <a:ln>
      <a:noFill/>
    </a:ln>
  </c:spPr>
  <c:txPr>
    <a:bodyPr/>
    <a:lstStyle/>
    <a:p>
      <a:pPr>
        <a:defRPr>
          <a:latin typeface="Ostrich Sans Black" pitchFamily="2" charset="0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Phase 1 </c:v>
                </c:pt>
              </c:strCache>
            </c:strRef>
          </c:tx>
          <c:dLbls>
            <c:showPercent val="1"/>
          </c:dLbls>
          <c:cat>
            <c:strRef>
              <c:f>Sheet1!$A$2:$A$4</c:f>
              <c:strCache>
                <c:ptCount val="3"/>
                <c:pt idx="0">
                  <c:v>Personal Selling</c:v>
                </c:pt>
                <c:pt idx="1">
                  <c:v>Internet Advertising</c:v>
                </c:pt>
                <c:pt idx="2">
                  <c:v>Trade Shows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50</c:v>
                </c:pt>
                <c:pt idx="2">
                  <c:v>30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6218817046209468"/>
          <c:y val="0.15283477822847905"/>
          <c:w val="0.4046168087910173"/>
          <c:h val="0.7040675786738787"/>
        </c:manualLayout>
      </c:layout>
    </c:legend>
    <c:plotVisOnly val="1"/>
  </c:chart>
  <c:spPr>
    <a:ln>
      <a:noFill/>
    </a:ln>
  </c:spPr>
  <c:txPr>
    <a:bodyPr/>
    <a:lstStyle/>
    <a:p>
      <a:pPr>
        <a:defRPr>
          <a:latin typeface="Ostrich Sans Black" pitchFamily="2" charset="0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Phase 1 </c:v>
                </c:pt>
              </c:strCache>
            </c:strRef>
          </c:tx>
          <c:dLbls>
            <c:dLbl>
              <c:idx val="0"/>
              <c:layout>
                <c:manualLayout>
                  <c:x val="2.8060032802688175E-2"/>
                  <c:y val="2.453520233047795E-2"/>
                </c:manualLayout>
              </c:layout>
              <c:showPercent val="1"/>
            </c:dLbl>
            <c:dLbl>
              <c:idx val="2"/>
              <c:layout>
                <c:manualLayout>
                  <c:x val="-1.0523529532698769E-2"/>
                  <c:y val="2.4017767009892995E-2"/>
                </c:manualLayout>
              </c:layout>
              <c:showPercent val="1"/>
            </c:dLbl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Personal Selling</c:v>
                </c:pt>
                <c:pt idx="1">
                  <c:v>Internet Advertising</c:v>
                </c:pt>
                <c:pt idx="2">
                  <c:v>Trade Shows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100000</c:v>
                </c:pt>
                <c:pt idx="2">
                  <c:v>2000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6218804894818963"/>
          <c:y val="0.22282022439502755"/>
          <c:w val="0.4046168087910173"/>
          <c:h val="0.6892676876928846"/>
        </c:manualLayout>
      </c:layout>
    </c:legend>
    <c:plotVisOnly val="1"/>
  </c:chart>
  <c:spPr>
    <a:ln>
      <a:noFill/>
    </a:ln>
  </c:spPr>
  <c:txPr>
    <a:bodyPr/>
    <a:lstStyle/>
    <a:p>
      <a:pPr>
        <a:defRPr>
          <a:latin typeface="Ostrich Sans Black" pitchFamily="2" charset="0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sz="4000" dirty="0">
                <a:latin typeface="Ostrich Sans Black" pitchFamily="2" charset="0"/>
              </a:rPr>
              <a:t>Expenses</a:t>
            </a:r>
            <a:endParaRPr lang="en-US" dirty="0">
              <a:latin typeface="Ostrich Sans Black" pitchFamily="2" charset="0"/>
            </a:endParaRP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>
                        <a:latin typeface="Calibri"/>
                        <a:cs typeface="Calibri"/>
                      </a:rPr>
                      <a:t>≈</a:t>
                    </a:r>
                    <a:r>
                      <a:rPr lang="en-US"/>
                      <a:t>0%</a:t>
                    </a:r>
                  </a:p>
                </c:rich>
              </c:tx>
              <c:showPercent val="1"/>
            </c:dLbl>
            <c:showPercent val="1"/>
            <c:showLeaderLines val="1"/>
          </c:dLbls>
          <c:cat>
            <c:strRef>
              <c:f>Sheet1!$A$2:$A$6</c:f>
              <c:strCache>
                <c:ptCount val="5"/>
                <c:pt idx="0">
                  <c:v>Promotion</c:v>
                </c:pt>
                <c:pt idx="1">
                  <c:v>Human Resources</c:v>
                </c:pt>
                <c:pt idx="2">
                  <c:v>Rent</c:v>
                </c:pt>
                <c:pt idx="3">
                  <c:v>COGS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423000</c:v>
                </c:pt>
                <c:pt idx="1">
                  <c:v>1584000</c:v>
                </c:pt>
                <c:pt idx="2">
                  <c:v>81000</c:v>
                </c:pt>
                <c:pt idx="3">
                  <c:v>6028.5778082191755</c:v>
                </c:pt>
                <c:pt idx="4">
                  <c:v>86100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65331952527673176"/>
          <c:y val="0.29716122290269281"/>
          <c:w val="0.24957902544790606"/>
          <c:h val="0.3870819966948581"/>
        </c:manualLayout>
      </c:layout>
      <c:txPr>
        <a:bodyPr/>
        <a:lstStyle/>
        <a:p>
          <a:pPr>
            <a:defRPr sz="1400">
              <a:latin typeface="Ostrich Sans Black" pitchFamily="2" charset="0"/>
            </a:defRPr>
          </a:pPr>
          <a:endParaRPr lang="en-US"/>
        </a:p>
      </c:txPr>
    </c:legend>
    <c:plotVisOnly val="1"/>
  </c:chart>
  <c:spPr>
    <a:ln>
      <a:noFill/>
    </a:ln>
  </c:sp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Ostrich Sans Black" pitchFamily="2" charset="0"/>
              </a:rPr>
              <a:t>Year one</a:t>
            </a:r>
            <a:endParaRPr lang="en-US" dirty="0">
              <a:latin typeface="Ostrich Sans Black" pitchFamily="2" charset="0"/>
            </a:endParaRPr>
          </a:p>
        </c:rich>
      </c:tx>
      <c:layout>
        <c:manualLayout>
          <c:xMode val="edge"/>
          <c:yMode val="edge"/>
          <c:x val="2.5406277340332493E-2"/>
          <c:y val="1.762114537444934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solidFill>
                <a:srgbClr val="CC00CC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14420.547945205479</c:v>
                </c:pt>
                <c:pt idx="10">
                  <c:v>27982.191780821922</c:v>
                </c:pt>
                <c:pt idx="11">
                  <c:v>43984.931506849316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</c:v>
                </c:pt>
              </c:strCache>
            </c:strRef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-163800</c:v>
                </c:pt>
                <c:pt idx="1">
                  <c:v>-144300</c:v>
                </c:pt>
                <c:pt idx="2">
                  <c:v>-144300</c:v>
                </c:pt>
                <c:pt idx="3">
                  <c:v>-144300</c:v>
                </c:pt>
                <c:pt idx="4">
                  <c:v>-144300</c:v>
                </c:pt>
                <c:pt idx="5">
                  <c:v>-144300</c:v>
                </c:pt>
                <c:pt idx="6">
                  <c:v>-165300.5</c:v>
                </c:pt>
                <c:pt idx="7">
                  <c:v>-165300.5</c:v>
                </c:pt>
                <c:pt idx="8">
                  <c:v>-165300.5</c:v>
                </c:pt>
                <c:pt idx="9">
                  <c:v>-250883.82191780815</c:v>
                </c:pt>
                <c:pt idx="10">
                  <c:v>-237326.28767123297</c:v>
                </c:pt>
                <c:pt idx="11">
                  <c:v>-221328.39726027398</c:v>
                </c:pt>
              </c:numCache>
            </c:numRef>
          </c:val>
        </c:ser>
        <c:marker val="1"/>
        <c:axId val="109088128"/>
        <c:axId val="109114496"/>
      </c:lineChart>
      <c:catAx>
        <c:axId val="109088128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114496"/>
        <c:crosses val="autoZero"/>
        <c:auto val="1"/>
        <c:lblAlgn val="ctr"/>
        <c:lblOffset val="100"/>
      </c:catAx>
      <c:valAx>
        <c:axId val="109114496"/>
        <c:scaling>
          <c:orientation val="minMax"/>
        </c:scaling>
        <c:axPos val="l"/>
        <c:majorGridlines/>
        <c:numFmt formatCode="&quot;$&quot;#,##0_);[Red]\(&quot;$&quot;#,##0\)" sourceLinked="0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088128"/>
        <c:crosses val="autoZero"/>
        <c:crossBetween val="between"/>
      </c:valAx>
    </c:plotArea>
    <c:legend>
      <c:legendPos val="t"/>
      <c:layout/>
      <c:txPr>
        <a:bodyPr/>
        <a:lstStyle/>
        <a:p>
          <a:pPr>
            <a:defRPr>
              <a:latin typeface="Ostrich Sans Black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>
                <a:latin typeface="Ostrich Sans Black" pitchFamily="2" charset="0"/>
              </a:defRPr>
            </a:pPr>
            <a:r>
              <a:rPr lang="en-US" dirty="0" smtClean="0"/>
              <a:t>Year one</a:t>
            </a:r>
            <a:endParaRPr lang="en-US" dirty="0"/>
          </a:p>
        </c:rich>
      </c:tx>
      <c:layout>
        <c:manualLayout>
          <c:xMode val="edge"/>
          <c:yMode val="edge"/>
          <c:x val="1.8027777777777813E-2"/>
          <c:y val="1.762114537444934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Ending Cash</c:v>
                </c:pt>
              </c:strCache>
            </c:strRef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3086200</c:v>
                </c:pt>
                <c:pt idx="1">
                  <c:v>2941900</c:v>
                </c:pt>
                <c:pt idx="2">
                  <c:v>2797600</c:v>
                </c:pt>
                <c:pt idx="3">
                  <c:v>2652300</c:v>
                </c:pt>
                <c:pt idx="4">
                  <c:v>2507000</c:v>
                </c:pt>
                <c:pt idx="5">
                  <c:v>2361700</c:v>
                </c:pt>
                <c:pt idx="6">
                  <c:v>2196399.5</c:v>
                </c:pt>
                <c:pt idx="7">
                  <c:v>2031098.75</c:v>
                </c:pt>
                <c:pt idx="8">
                  <c:v>1865797.75</c:v>
                </c:pt>
                <c:pt idx="9">
                  <c:v>1614913.9280821912</c:v>
                </c:pt>
                <c:pt idx="10">
                  <c:v>1377587.6404109597</c:v>
                </c:pt>
                <c:pt idx="11">
                  <c:v>1156259.243150685</c:v>
                </c:pt>
              </c:numCache>
            </c:numRef>
          </c:val>
        </c:ser>
        <c:marker val="1"/>
        <c:axId val="109511808"/>
        <c:axId val="109513344"/>
      </c:lineChart>
      <c:catAx>
        <c:axId val="109511808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513344"/>
        <c:crosses val="autoZero"/>
        <c:auto val="1"/>
        <c:lblAlgn val="ctr"/>
        <c:lblOffset val="100"/>
      </c:catAx>
      <c:valAx>
        <c:axId val="109513344"/>
        <c:scaling>
          <c:orientation val="minMax"/>
        </c:scaling>
        <c:axPos val="l"/>
        <c:majorGridlines/>
        <c:numFmt formatCode="&quot;$&quot;#,##0" sourceLinked="0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511808"/>
        <c:crosses val="autoZero"/>
        <c:crossBetween val="between"/>
      </c:valAx>
    </c:plotArea>
    <c:legend>
      <c:legendPos val="t"/>
      <c:layout/>
      <c:txPr>
        <a:bodyPr/>
        <a:lstStyle/>
        <a:p>
          <a:pPr>
            <a:defRPr>
              <a:latin typeface="Ostrich Sans Black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Ostrich Sans Black" pitchFamily="2" charset="0"/>
              </a:rPr>
              <a:t>Three</a:t>
            </a:r>
            <a:r>
              <a:rPr lang="en-US" baseline="0" dirty="0" smtClean="0">
                <a:latin typeface="Ostrich Sans Black" pitchFamily="2" charset="0"/>
              </a:rPr>
              <a:t> Years</a:t>
            </a:r>
            <a:endParaRPr lang="en-US" dirty="0">
              <a:latin typeface="Ostrich Sans Black" pitchFamily="2" charset="0"/>
            </a:endParaRPr>
          </a:p>
        </c:rich>
      </c:tx>
      <c:layout>
        <c:manualLayout>
          <c:xMode val="edge"/>
          <c:yMode val="edge"/>
          <c:x val="1.7072944006999158E-2"/>
          <c:y val="1.762114537444934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Ending Cash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1156259.0934246578</c:v>
                </c:pt>
                <c:pt idx="1">
                  <c:v>363621.65506849356</c:v>
                </c:pt>
                <c:pt idx="2">
                  <c:v>6182645.3026027419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-2093740.9065753429</c:v>
                </c:pt>
                <c:pt idx="1">
                  <c:v>-792637.43835616449</c:v>
                </c:pt>
                <c:pt idx="2">
                  <c:v>4946170.1004041107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86387.671232876717</c:v>
                </c:pt>
                <c:pt idx="1">
                  <c:v>2664591.780821918</c:v>
                </c:pt>
                <c:pt idx="2">
                  <c:v>10776127.397260275</c:v>
                </c:pt>
              </c:numCache>
            </c:numRef>
          </c:val>
        </c:ser>
        <c:marker val="1"/>
        <c:axId val="109675648"/>
        <c:axId val="109677184"/>
      </c:lineChart>
      <c:catAx>
        <c:axId val="109675648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677184"/>
        <c:crosses val="autoZero"/>
        <c:auto val="1"/>
        <c:lblAlgn val="ctr"/>
        <c:lblOffset val="100"/>
      </c:catAx>
      <c:valAx>
        <c:axId val="109677184"/>
        <c:scaling>
          <c:orientation val="minMax"/>
        </c:scaling>
        <c:axPos val="l"/>
        <c:majorGridlines/>
        <c:numFmt formatCode="&quot;$&quot;#,##0_);[Red]\(&quot;$&quot;#,##0\)" sourceLinked="0"/>
        <c:tickLblPos val="nextTo"/>
        <c:txPr>
          <a:bodyPr/>
          <a:lstStyle/>
          <a:p>
            <a:pPr>
              <a:defRPr>
                <a:latin typeface="Ostrich Sans Rounded" pitchFamily="2" charset="0"/>
              </a:defRPr>
            </a:pPr>
            <a:endParaRPr lang="en-US"/>
          </a:p>
        </c:txPr>
        <c:crossAx val="109675648"/>
        <c:crosses val="autoZero"/>
        <c:crossBetween val="between"/>
      </c:valAx>
    </c:plotArea>
    <c:legend>
      <c:legendPos val="t"/>
      <c:layout/>
      <c:txPr>
        <a:bodyPr/>
        <a:lstStyle/>
        <a:p>
          <a:pPr>
            <a:defRPr>
              <a:latin typeface="Ostrich Sans Black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spPr>
            <a:solidFill>
              <a:srgbClr val="CC00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strRef>
              <c:f>Sheet1!$N$10:$N$12</c:f>
              <c:strCache>
                <c:ptCount val="3"/>
                <c:pt idx="0">
                  <c:v>Acquisition</c:v>
                </c:pt>
                <c:pt idx="1">
                  <c:v>Managerial Buyout</c:v>
                </c:pt>
                <c:pt idx="2">
                  <c:v>IPO</c:v>
                </c:pt>
              </c:strCache>
            </c:strRef>
          </c:cat>
          <c:val>
            <c:numRef>
              <c:f>Sheet1!$O$10:$O$12</c:f>
              <c:numCache>
                <c:formatCode>General</c:formatCode>
                <c:ptCount val="3"/>
                <c:pt idx="0">
                  <c:v>48750000</c:v>
                </c:pt>
                <c:pt idx="1">
                  <c:v>16250000</c:v>
                </c:pt>
                <c:pt idx="2">
                  <c:v>130000000</c:v>
                </c:pt>
              </c:numCache>
            </c:numRef>
          </c:val>
        </c:ser>
        <c:axId val="48508928"/>
        <c:axId val="48510464"/>
      </c:barChart>
      <c:catAx>
        <c:axId val="48508928"/>
        <c:scaling>
          <c:orientation val="minMax"/>
        </c:scaling>
        <c:axPos val="b"/>
        <c:tickLblPos val="nextTo"/>
        <c:txPr>
          <a:bodyPr/>
          <a:lstStyle/>
          <a:p>
            <a:pPr>
              <a:defRPr sz="2400">
                <a:latin typeface="Ostrich Sans Rounded" pitchFamily="2" charset="0"/>
                <a:cs typeface="Sawasdee" pitchFamily="2" charset="-34"/>
              </a:defRPr>
            </a:pPr>
            <a:endParaRPr lang="en-US"/>
          </a:p>
        </c:txPr>
        <c:crossAx val="48510464"/>
        <c:crosses val="autoZero"/>
        <c:auto val="1"/>
        <c:lblAlgn val="ctr"/>
        <c:lblOffset val="100"/>
      </c:catAx>
      <c:valAx>
        <c:axId val="48510464"/>
        <c:scaling>
          <c:orientation val="minMax"/>
        </c:scaling>
        <c:axPos val="l"/>
        <c:numFmt formatCode="&quot;$&quot;#,##0" sourceLinked="0"/>
        <c:tickLblPos val="nextTo"/>
        <c:txPr>
          <a:bodyPr/>
          <a:lstStyle/>
          <a:p>
            <a:pPr>
              <a:defRPr sz="1400">
                <a:latin typeface="Ostrich Sans Rounded" pitchFamily="2" charset="0"/>
                <a:cs typeface="Sawasdee" pitchFamily="2" charset="-34"/>
              </a:defRPr>
            </a:pPr>
            <a:endParaRPr lang="en-US"/>
          </a:p>
        </c:txPr>
        <c:crossAx val="48508928"/>
        <c:crosses val="autoZero"/>
        <c:crossBetween val="between"/>
      </c:valAx>
    </c:plotArea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D4649-A600-4294-9C70-B8B39CD32FF0}" type="doc">
      <dgm:prSet loTypeId="urn:microsoft.com/office/officeart/2005/8/layout/hierarchy6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074DE63-D268-44D7-B5B6-87366C4E308A}">
      <dgm:prSet phldrT="[Text]"/>
      <dgm:spPr>
        <a:solidFill>
          <a:srgbClr val="FF3300"/>
        </a:solidFill>
      </dgm:spPr>
      <dgm:t>
        <a:bodyPr/>
        <a:lstStyle/>
        <a:p>
          <a:pPr algn="ctr"/>
          <a:r>
            <a:rPr lang="en-US" dirty="0">
              <a:latin typeface="Ostrich Sans Rounded" pitchFamily="2" charset="0"/>
            </a:rPr>
            <a:t>CEO Vivek Raghuram</a:t>
          </a:r>
        </a:p>
      </dgm:t>
    </dgm:pt>
    <dgm:pt modelId="{B0E15DFA-6D42-455C-8E57-EC64E2F210DE}" type="parTrans" cxnId="{47E7624D-5D32-428C-8491-1D23428D5180}">
      <dgm:prSet/>
      <dgm:spPr/>
      <dgm:t>
        <a:bodyPr/>
        <a:lstStyle/>
        <a:p>
          <a:pPr algn="ctr"/>
          <a:endParaRPr lang="en-US"/>
        </a:p>
      </dgm:t>
    </dgm:pt>
    <dgm:pt modelId="{39F49509-EE5B-4064-9E72-888238A0F8E8}" type="sibTrans" cxnId="{47E7624D-5D32-428C-8491-1D23428D5180}">
      <dgm:prSet/>
      <dgm:spPr/>
      <dgm:t>
        <a:bodyPr/>
        <a:lstStyle/>
        <a:p>
          <a:pPr algn="ctr"/>
          <a:endParaRPr lang="en-US"/>
        </a:p>
      </dgm:t>
    </dgm:pt>
    <dgm:pt modelId="{BE5C5B06-3CE1-4563-8CF7-276A1A39F245}">
      <dgm:prSet phldrT="[Text]"/>
      <dgm:spPr>
        <a:solidFill>
          <a:srgbClr val="CC0099"/>
        </a:solidFill>
      </dgm:spPr>
      <dgm:t>
        <a:bodyPr/>
        <a:lstStyle/>
        <a:p>
          <a:pPr algn="ctr"/>
          <a:r>
            <a:rPr lang="en-US">
              <a:latin typeface="Ostrich Sans Rounded" pitchFamily="2" charset="0"/>
            </a:rPr>
            <a:t>CTO Prem Qu Nair</a:t>
          </a:r>
        </a:p>
      </dgm:t>
    </dgm:pt>
    <dgm:pt modelId="{2D50977F-BC5F-4496-AF1A-BDF97E666FF7}" type="parTrans" cxnId="{CC9EA3AC-2D06-4825-B625-B28FE2C05A8B}">
      <dgm:prSet/>
      <dgm:spPr/>
      <dgm:t>
        <a:bodyPr/>
        <a:lstStyle/>
        <a:p>
          <a:pPr algn="ctr"/>
          <a:endParaRPr lang="en-US"/>
        </a:p>
      </dgm:t>
    </dgm:pt>
    <dgm:pt modelId="{E4369D8A-E8E4-4F8E-B036-5D48CDD6BF42}" type="sibTrans" cxnId="{CC9EA3AC-2D06-4825-B625-B28FE2C05A8B}">
      <dgm:prSet/>
      <dgm:spPr/>
      <dgm:t>
        <a:bodyPr/>
        <a:lstStyle/>
        <a:p>
          <a:pPr algn="ctr"/>
          <a:endParaRPr lang="en-US"/>
        </a:p>
      </dgm:t>
    </dgm:pt>
    <dgm:pt modelId="{5E2AA41F-57FB-45CB-8E7B-087411814A6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>
              <a:latin typeface="Ostrich Sans Rounded" pitchFamily="2" charset="0"/>
            </a:rPr>
            <a:t>Website Development</a:t>
          </a:r>
        </a:p>
      </dgm:t>
    </dgm:pt>
    <dgm:pt modelId="{169BCD66-DFD7-49BB-9618-1DF77036517B}" type="parTrans" cxnId="{B6C4F39E-EB2C-4C93-A57A-7BCC531F8688}">
      <dgm:prSet/>
      <dgm:spPr/>
      <dgm:t>
        <a:bodyPr/>
        <a:lstStyle/>
        <a:p>
          <a:pPr algn="ctr"/>
          <a:endParaRPr lang="en-US"/>
        </a:p>
      </dgm:t>
    </dgm:pt>
    <dgm:pt modelId="{34073E95-410C-4937-86AC-E0D49BC7FFA4}" type="sibTrans" cxnId="{B6C4F39E-EB2C-4C93-A57A-7BCC531F8688}">
      <dgm:prSet/>
      <dgm:spPr/>
      <dgm:t>
        <a:bodyPr/>
        <a:lstStyle/>
        <a:p>
          <a:pPr algn="ctr"/>
          <a:endParaRPr lang="en-US"/>
        </a:p>
      </dgm:t>
    </dgm:pt>
    <dgm:pt modelId="{B3941F6A-C342-4C88-879D-08D769B04DBA}">
      <dgm:prSet phldrT="[Text]"/>
      <dgm:spPr>
        <a:solidFill>
          <a:srgbClr val="CC0099"/>
        </a:solidFill>
      </dgm:spPr>
      <dgm:t>
        <a:bodyPr/>
        <a:lstStyle/>
        <a:p>
          <a:pPr algn="ctr"/>
          <a:r>
            <a:rPr lang="en-US">
              <a:latin typeface="Ostrich Sans Rounded" pitchFamily="2" charset="0"/>
            </a:rPr>
            <a:t>CMO Ryan Kopa</a:t>
          </a:r>
        </a:p>
      </dgm:t>
    </dgm:pt>
    <dgm:pt modelId="{5F644B17-1CE3-4968-BFF8-5FA326992E64}" type="parTrans" cxnId="{FAF0660B-379B-4B6E-80D6-9111AF256E82}">
      <dgm:prSet/>
      <dgm:spPr/>
      <dgm:t>
        <a:bodyPr/>
        <a:lstStyle/>
        <a:p>
          <a:pPr algn="ctr"/>
          <a:endParaRPr lang="en-US"/>
        </a:p>
      </dgm:t>
    </dgm:pt>
    <dgm:pt modelId="{9CCF78BA-EB8E-4183-ABB5-442DEA9A1015}" type="sibTrans" cxnId="{FAF0660B-379B-4B6E-80D6-9111AF256E82}">
      <dgm:prSet/>
      <dgm:spPr/>
      <dgm:t>
        <a:bodyPr/>
        <a:lstStyle/>
        <a:p>
          <a:pPr algn="ctr"/>
          <a:endParaRPr lang="en-US"/>
        </a:p>
      </dgm:t>
    </dgm:pt>
    <dgm:pt modelId="{FED087FC-9580-409C-B56A-FFDF5CBCF44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>
              <a:latin typeface="Ostrich Sans Rounded" pitchFamily="2" charset="0"/>
            </a:rPr>
            <a:t>Application Development</a:t>
          </a:r>
        </a:p>
      </dgm:t>
    </dgm:pt>
    <dgm:pt modelId="{353CA03C-EBC0-4E31-A3BB-9D6039520F0B}" type="parTrans" cxnId="{FB704001-2879-47B2-A269-B64CF49C3924}">
      <dgm:prSet/>
      <dgm:spPr/>
      <dgm:t>
        <a:bodyPr/>
        <a:lstStyle/>
        <a:p>
          <a:pPr algn="ctr"/>
          <a:endParaRPr lang="en-US"/>
        </a:p>
      </dgm:t>
    </dgm:pt>
    <dgm:pt modelId="{7B400ECD-6528-4379-ADC5-9D740128AD1B}" type="sibTrans" cxnId="{FB704001-2879-47B2-A269-B64CF49C3924}">
      <dgm:prSet/>
      <dgm:spPr/>
      <dgm:t>
        <a:bodyPr/>
        <a:lstStyle/>
        <a:p>
          <a:pPr algn="ctr"/>
          <a:endParaRPr lang="en-US"/>
        </a:p>
      </dgm:t>
    </dgm:pt>
    <dgm:pt modelId="{EB2A80DD-1C5C-4909-92C5-1DB3B748FB1A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>
              <a:latin typeface="Ostrich Sans Rounded" pitchFamily="2" charset="0"/>
            </a:rPr>
            <a:t>Marketing Team</a:t>
          </a:r>
        </a:p>
      </dgm:t>
    </dgm:pt>
    <dgm:pt modelId="{7F85C227-D402-4110-9B5D-7C0AF88D3748}" type="parTrans" cxnId="{E4504C94-A4AC-4552-8A61-B82095D21AB4}">
      <dgm:prSet/>
      <dgm:spPr/>
      <dgm:t>
        <a:bodyPr/>
        <a:lstStyle/>
        <a:p>
          <a:pPr algn="ctr"/>
          <a:endParaRPr lang="en-US"/>
        </a:p>
      </dgm:t>
    </dgm:pt>
    <dgm:pt modelId="{CA8D7D2A-3F0E-4193-9E27-F4818F278C5E}" type="sibTrans" cxnId="{E4504C94-A4AC-4552-8A61-B82095D21AB4}">
      <dgm:prSet/>
      <dgm:spPr/>
      <dgm:t>
        <a:bodyPr/>
        <a:lstStyle/>
        <a:p>
          <a:pPr algn="ctr"/>
          <a:endParaRPr lang="en-US"/>
        </a:p>
      </dgm:t>
    </dgm:pt>
    <dgm:pt modelId="{52462F37-A5B0-47D8-A44F-029FDB72437C}">
      <dgm:prSet phldrT="[Text]"/>
      <dgm:spPr>
        <a:solidFill>
          <a:srgbClr val="CC0099"/>
        </a:solidFill>
      </dgm:spPr>
      <dgm:t>
        <a:bodyPr/>
        <a:lstStyle/>
        <a:p>
          <a:pPr algn="ctr"/>
          <a:r>
            <a:rPr lang="en-US" dirty="0">
              <a:latin typeface="Ostrich Sans Rounded" pitchFamily="2" charset="0"/>
            </a:rPr>
            <a:t>CFO </a:t>
          </a:r>
          <a:r>
            <a:rPr lang="en-US" dirty="0" err="1">
              <a:latin typeface="Ostrich Sans Rounded" pitchFamily="2" charset="0"/>
            </a:rPr>
            <a:t>Aditya</a:t>
          </a:r>
          <a:r>
            <a:rPr lang="en-US" dirty="0">
              <a:latin typeface="Ostrich Sans Rounded" pitchFamily="2" charset="0"/>
            </a:rPr>
            <a:t> </a:t>
          </a:r>
          <a:r>
            <a:rPr lang="en-US" dirty="0" err="1">
              <a:latin typeface="Ostrich Sans Rounded" pitchFamily="2" charset="0"/>
            </a:rPr>
            <a:t>Kuroodi</a:t>
          </a:r>
          <a:endParaRPr lang="en-US" dirty="0">
            <a:latin typeface="Ostrich Sans Rounded" pitchFamily="2" charset="0"/>
          </a:endParaRPr>
        </a:p>
      </dgm:t>
    </dgm:pt>
    <dgm:pt modelId="{8D96AA98-F45A-4D3F-BD72-CF54FB11FFB0}" type="parTrans" cxnId="{7BCA0FDF-42C5-4407-83F6-0D6C84C5FAFC}">
      <dgm:prSet/>
      <dgm:spPr/>
      <dgm:t>
        <a:bodyPr/>
        <a:lstStyle/>
        <a:p>
          <a:pPr algn="ctr"/>
          <a:endParaRPr lang="en-US"/>
        </a:p>
      </dgm:t>
    </dgm:pt>
    <dgm:pt modelId="{9A1CE88A-6735-43CC-8CAC-6D4EEC573763}" type="sibTrans" cxnId="{7BCA0FDF-42C5-4407-83F6-0D6C84C5FAFC}">
      <dgm:prSet/>
      <dgm:spPr/>
      <dgm:t>
        <a:bodyPr/>
        <a:lstStyle/>
        <a:p>
          <a:pPr algn="ctr"/>
          <a:endParaRPr lang="en-US"/>
        </a:p>
      </dgm:t>
    </dgm:pt>
    <dgm:pt modelId="{FEF22D80-8A4A-439B-8483-3FFE87A5D643}" type="pres">
      <dgm:prSet presAssocID="{0ACD4649-A600-4294-9C70-B8B39CD32FF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CD896-8C90-455B-BCD6-D16335865BC7}" type="pres">
      <dgm:prSet presAssocID="{0ACD4649-A600-4294-9C70-B8B39CD32FF0}" presName="hierFlow" presStyleCnt="0"/>
      <dgm:spPr/>
      <dgm:t>
        <a:bodyPr/>
        <a:lstStyle/>
        <a:p>
          <a:endParaRPr lang="en-US"/>
        </a:p>
      </dgm:t>
    </dgm:pt>
    <dgm:pt modelId="{B0B48EB3-FE33-44DF-9589-5305D8D8D03E}" type="pres">
      <dgm:prSet presAssocID="{0ACD4649-A600-4294-9C70-B8B39CD32FF0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E472B29-94E5-494F-A2CC-3675261AEF98}" type="pres">
      <dgm:prSet presAssocID="{1074DE63-D268-44D7-B5B6-87366C4E308A}" presName="Name14" presStyleCnt="0"/>
      <dgm:spPr/>
      <dgm:t>
        <a:bodyPr/>
        <a:lstStyle/>
        <a:p>
          <a:endParaRPr lang="en-US"/>
        </a:p>
      </dgm:t>
    </dgm:pt>
    <dgm:pt modelId="{1A2F54CC-2D18-45DA-B0C5-07FC8CB10120}" type="pres">
      <dgm:prSet presAssocID="{1074DE63-D268-44D7-B5B6-87366C4E308A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00FD0-6415-44EC-9B92-0E814199D468}" type="pres">
      <dgm:prSet presAssocID="{1074DE63-D268-44D7-B5B6-87366C4E308A}" presName="hierChild2" presStyleCnt="0"/>
      <dgm:spPr/>
      <dgm:t>
        <a:bodyPr/>
        <a:lstStyle/>
        <a:p>
          <a:endParaRPr lang="en-US"/>
        </a:p>
      </dgm:t>
    </dgm:pt>
    <dgm:pt modelId="{2D90F7C0-79BD-4339-89EA-FEEF85F5AD55}" type="pres">
      <dgm:prSet presAssocID="{8D96AA98-F45A-4D3F-BD72-CF54FB11FFB0}" presName="Name19" presStyleLbl="parChTrans1D2" presStyleIdx="0" presStyleCnt="3"/>
      <dgm:spPr/>
      <dgm:t>
        <a:bodyPr/>
        <a:lstStyle/>
        <a:p>
          <a:endParaRPr lang="en-US"/>
        </a:p>
      </dgm:t>
    </dgm:pt>
    <dgm:pt modelId="{57DE3697-1A6F-4D3B-A3C5-848EECBB160F}" type="pres">
      <dgm:prSet presAssocID="{52462F37-A5B0-47D8-A44F-029FDB72437C}" presName="Name21" presStyleCnt="0"/>
      <dgm:spPr/>
      <dgm:t>
        <a:bodyPr/>
        <a:lstStyle/>
        <a:p>
          <a:endParaRPr lang="en-US"/>
        </a:p>
      </dgm:t>
    </dgm:pt>
    <dgm:pt modelId="{57494C04-9520-47BB-94A9-E5A6349C5ABB}" type="pres">
      <dgm:prSet presAssocID="{52462F37-A5B0-47D8-A44F-029FDB72437C}" presName="level2Shape" presStyleLbl="node2" presStyleIdx="0" presStyleCnt="3"/>
      <dgm:spPr/>
      <dgm:t>
        <a:bodyPr/>
        <a:lstStyle/>
        <a:p>
          <a:endParaRPr lang="en-US"/>
        </a:p>
      </dgm:t>
    </dgm:pt>
    <dgm:pt modelId="{BFB0109E-FB8E-4592-B962-9A2BA68EC571}" type="pres">
      <dgm:prSet presAssocID="{52462F37-A5B0-47D8-A44F-029FDB72437C}" presName="hierChild3" presStyleCnt="0"/>
      <dgm:spPr/>
      <dgm:t>
        <a:bodyPr/>
        <a:lstStyle/>
        <a:p>
          <a:endParaRPr lang="en-US"/>
        </a:p>
      </dgm:t>
    </dgm:pt>
    <dgm:pt modelId="{8FF9BCA5-911C-4307-8AD7-CCB851C75D10}" type="pres">
      <dgm:prSet presAssocID="{2D50977F-BC5F-4496-AF1A-BDF97E666FF7}" presName="Name19" presStyleLbl="parChTrans1D2" presStyleIdx="1" presStyleCnt="3"/>
      <dgm:spPr/>
      <dgm:t>
        <a:bodyPr/>
        <a:lstStyle/>
        <a:p>
          <a:endParaRPr lang="en-US"/>
        </a:p>
      </dgm:t>
    </dgm:pt>
    <dgm:pt modelId="{065FCA2A-9D51-49D0-BACB-783B8E65497D}" type="pres">
      <dgm:prSet presAssocID="{BE5C5B06-3CE1-4563-8CF7-276A1A39F245}" presName="Name21" presStyleCnt="0"/>
      <dgm:spPr/>
      <dgm:t>
        <a:bodyPr/>
        <a:lstStyle/>
        <a:p>
          <a:endParaRPr lang="en-US"/>
        </a:p>
      </dgm:t>
    </dgm:pt>
    <dgm:pt modelId="{3CD7D59E-D2E8-4435-A6BB-9A4186C2DCB8}" type="pres">
      <dgm:prSet presAssocID="{BE5C5B06-3CE1-4563-8CF7-276A1A39F245}" presName="level2Shape" presStyleLbl="node2" presStyleIdx="1" presStyleCnt="3"/>
      <dgm:spPr/>
      <dgm:t>
        <a:bodyPr/>
        <a:lstStyle/>
        <a:p>
          <a:endParaRPr lang="en-US"/>
        </a:p>
      </dgm:t>
    </dgm:pt>
    <dgm:pt modelId="{D09F5A39-1777-4F96-BF49-179B037AF2B8}" type="pres">
      <dgm:prSet presAssocID="{BE5C5B06-3CE1-4563-8CF7-276A1A39F245}" presName="hierChild3" presStyleCnt="0"/>
      <dgm:spPr/>
      <dgm:t>
        <a:bodyPr/>
        <a:lstStyle/>
        <a:p>
          <a:endParaRPr lang="en-US"/>
        </a:p>
      </dgm:t>
    </dgm:pt>
    <dgm:pt modelId="{75B1E070-EEA7-475C-9394-CCB26450D497}" type="pres">
      <dgm:prSet presAssocID="{169BCD66-DFD7-49BB-9618-1DF77036517B}" presName="Name19" presStyleLbl="parChTrans1D3" presStyleIdx="0" presStyleCnt="3"/>
      <dgm:spPr/>
      <dgm:t>
        <a:bodyPr/>
        <a:lstStyle/>
        <a:p>
          <a:endParaRPr lang="en-US"/>
        </a:p>
      </dgm:t>
    </dgm:pt>
    <dgm:pt modelId="{0996EFA3-81D7-4ADB-A981-0F3974FC1CC5}" type="pres">
      <dgm:prSet presAssocID="{5E2AA41F-57FB-45CB-8E7B-087411814A6D}" presName="Name21" presStyleCnt="0"/>
      <dgm:spPr/>
      <dgm:t>
        <a:bodyPr/>
        <a:lstStyle/>
        <a:p>
          <a:endParaRPr lang="en-US"/>
        </a:p>
      </dgm:t>
    </dgm:pt>
    <dgm:pt modelId="{F5ABBC2C-89D6-4363-A9CF-21E924D63265}" type="pres">
      <dgm:prSet presAssocID="{5E2AA41F-57FB-45CB-8E7B-087411814A6D}" presName="level2Shape" presStyleLbl="node3" presStyleIdx="0" presStyleCnt="3"/>
      <dgm:spPr/>
      <dgm:t>
        <a:bodyPr/>
        <a:lstStyle/>
        <a:p>
          <a:endParaRPr lang="en-US"/>
        </a:p>
      </dgm:t>
    </dgm:pt>
    <dgm:pt modelId="{9078B0B1-94D2-4854-AAAC-0FB0C39545DA}" type="pres">
      <dgm:prSet presAssocID="{5E2AA41F-57FB-45CB-8E7B-087411814A6D}" presName="hierChild3" presStyleCnt="0"/>
      <dgm:spPr/>
      <dgm:t>
        <a:bodyPr/>
        <a:lstStyle/>
        <a:p>
          <a:endParaRPr lang="en-US"/>
        </a:p>
      </dgm:t>
    </dgm:pt>
    <dgm:pt modelId="{BDE51D5C-0BD6-42E2-B5AA-56BB9EE4CC05}" type="pres">
      <dgm:prSet presAssocID="{353CA03C-EBC0-4E31-A3BB-9D6039520F0B}" presName="Name19" presStyleLbl="parChTrans1D3" presStyleIdx="1" presStyleCnt="3"/>
      <dgm:spPr/>
      <dgm:t>
        <a:bodyPr/>
        <a:lstStyle/>
        <a:p>
          <a:endParaRPr lang="en-US"/>
        </a:p>
      </dgm:t>
    </dgm:pt>
    <dgm:pt modelId="{CE37BF1E-08BA-4940-BF40-02D6AB94C83C}" type="pres">
      <dgm:prSet presAssocID="{FED087FC-9580-409C-B56A-FFDF5CBCF44F}" presName="Name21" presStyleCnt="0"/>
      <dgm:spPr/>
      <dgm:t>
        <a:bodyPr/>
        <a:lstStyle/>
        <a:p>
          <a:endParaRPr lang="en-US"/>
        </a:p>
      </dgm:t>
    </dgm:pt>
    <dgm:pt modelId="{F58C8C7D-AC7C-4289-A7E3-D998142AB7C1}" type="pres">
      <dgm:prSet presAssocID="{FED087FC-9580-409C-B56A-FFDF5CBCF44F}" presName="level2Shape" presStyleLbl="node3" presStyleIdx="1" presStyleCnt="3"/>
      <dgm:spPr/>
      <dgm:t>
        <a:bodyPr/>
        <a:lstStyle/>
        <a:p>
          <a:endParaRPr lang="en-US"/>
        </a:p>
      </dgm:t>
    </dgm:pt>
    <dgm:pt modelId="{05B2326F-2965-4BD9-A5C4-14F5DA3301D1}" type="pres">
      <dgm:prSet presAssocID="{FED087FC-9580-409C-B56A-FFDF5CBCF44F}" presName="hierChild3" presStyleCnt="0"/>
      <dgm:spPr/>
      <dgm:t>
        <a:bodyPr/>
        <a:lstStyle/>
        <a:p>
          <a:endParaRPr lang="en-US"/>
        </a:p>
      </dgm:t>
    </dgm:pt>
    <dgm:pt modelId="{B3933073-F632-43EB-83AD-B3017E715908}" type="pres">
      <dgm:prSet presAssocID="{5F644B17-1CE3-4968-BFF8-5FA326992E64}" presName="Name19" presStyleLbl="parChTrans1D2" presStyleIdx="2" presStyleCnt="3"/>
      <dgm:spPr/>
      <dgm:t>
        <a:bodyPr/>
        <a:lstStyle/>
        <a:p>
          <a:endParaRPr lang="en-US"/>
        </a:p>
      </dgm:t>
    </dgm:pt>
    <dgm:pt modelId="{336B977F-2257-4253-8AD4-728F78CBE333}" type="pres">
      <dgm:prSet presAssocID="{B3941F6A-C342-4C88-879D-08D769B04DBA}" presName="Name21" presStyleCnt="0"/>
      <dgm:spPr/>
      <dgm:t>
        <a:bodyPr/>
        <a:lstStyle/>
        <a:p>
          <a:endParaRPr lang="en-US"/>
        </a:p>
      </dgm:t>
    </dgm:pt>
    <dgm:pt modelId="{2B0DD69D-6FF5-4A43-AA06-819178762A82}" type="pres">
      <dgm:prSet presAssocID="{B3941F6A-C342-4C88-879D-08D769B04DBA}" presName="level2Shape" presStyleLbl="node2" presStyleIdx="2" presStyleCnt="3"/>
      <dgm:spPr/>
      <dgm:t>
        <a:bodyPr/>
        <a:lstStyle/>
        <a:p>
          <a:endParaRPr lang="en-US"/>
        </a:p>
      </dgm:t>
    </dgm:pt>
    <dgm:pt modelId="{BBAC5854-B2B8-453A-9696-2DF34DB6169D}" type="pres">
      <dgm:prSet presAssocID="{B3941F6A-C342-4C88-879D-08D769B04DBA}" presName="hierChild3" presStyleCnt="0"/>
      <dgm:spPr/>
      <dgm:t>
        <a:bodyPr/>
        <a:lstStyle/>
        <a:p>
          <a:endParaRPr lang="en-US"/>
        </a:p>
      </dgm:t>
    </dgm:pt>
    <dgm:pt modelId="{B80875AD-4FB3-4EA3-9376-AAC60399A5F5}" type="pres">
      <dgm:prSet presAssocID="{7F85C227-D402-4110-9B5D-7C0AF88D3748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891644C-34D5-4C98-B87F-DE7A990A64F6}" type="pres">
      <dgm:prSet presAssocID="{EB2A80DD-1C5C-4909-92C5-1DB3B748FB1A}" presName="Name21" presStyleCnt="0"/>
      <dgm:spPr/>
      <dgm:t>
        <a:bodyPr/>
        <a:lstStyle/>
        <a:p>
          <a:endParaRPr lang="en-US"/>
        </a:p>
      </dgm:t>
    </dgm:pt>
    <dgm:pt modelId="{FA491D4E-9F43-4C6E-9E12-64314C325DF9}" type="pres">
      <dgm:prSet presAssocID="{EB2A80DD-1C5C-4909-92C5-1DB3B748FB1A}" presName="level2Shape" presStyleLbl="node3" presStyleIdx="2" presStyleCnt="3"/>
      <dgm:spPr/>
      <dgm:t>
        <a:bodyPr/>
        <a:lstStyle/>
        <a:p>
          <a:endParaRPr lang="en-US"/>
        </a:p>
      </dgm:t>
    </dgm:pt>
    <dgm:pt modelId="{CA0EAF62-63C1-4547-BAD4-DA48138DE365}" type="pres">
      <dgm:prSet presAssocID="{EB2A80DD-1C5C-4909-92C5-1DB3B748FB1A}" presName="hierChild3" presStyleCnt="0"/>
      <dgm:spPr/>
      <dgm:t>
        <a:bodyPr/>
        <a:lstStyle/>
        <a:p>
          <a:endParaRPr lang="en-US"/>
        </a:p>
      </dgm:t>
    </dgm:pt>
    <dgm:pt modelId="{B7BA36C9-8795-4D72-B25B-232942A75993}" type="pres">
      <dgm:prSet presAssocID="{0ACD4649-A600-4294-9C70-B8B39CD32FF0}" presName="bgShapesFlow" presStyleCnt="0"/>
      <dgm:spPr/>
      <dgm:t>
        <a:bodyPr/>
        <a:lstStyle/>
        <a:p>
          <a:endParaRPr lang="en-US"/>
        </a:p>
      </dgm:t>
    </dgm:pt>
  </dgm:ptLst>
  <dgm:cxnLst>
    <dgm:cxn modelId="{D9C46E45-C3E5-4795-A949-EC7CEFD2B5A5}" type="presOf" srcId="{52462F37-A5B0-47D8-A44F-029FDB72437C}" destId="{57494C04-9520-47BB-94A9-E5A6349C5ABB}" srcOrd="0" destOrd="0" presId="urn:microsoft.com/office/officeart/2005/8/layout/hierarchy6"/>
    <dgm:cxn modelId="{3EF02F8A-5AF4-481C-A7D6-8BB86F7AE888}" type="presOf" srcId="{5F644B17-1CE3-4968-BFF8-5FA326992E64}" destId="{B3933073-F632-43EB-83AD-B3017E715908}" srcOrd="0" destOrd="0" presId="urn:microsoft.com/office/officeart/2005/8/layout/hierarchy6"/>
    <dgm:cxn modelId="{FAF0660B-379B-4B6E-80D6-9111AF256E82}" srcId="{1074DE63-D268-44D7-B5B6-87366C4E308A}" destId="{B3941F6A-C342-4C88-879D-08D769B04DBA}" srcOrd="2" destOrd="0" parTransId="{5F644B17-1CE3-4968-BFF8-5FA326992E64}" sibTransId="{9CCF78BA-EB8E-4183-ABB5-442DEA9A1015}"/>
    <dgm:cxn modelId="{C556ACEC-8F9C-4D49-B591-0529F27BEA62}" type="presOf" srcId="{BE5C5B06-3CE1-4563-8CF7-276A1A39F245}" destId="{3CD7D59E-D2E8-4435-A6BB-9A4186C2DCB8}" srcOrd="0" destOrd="0" presId="urn:microsoft.com/office/officeart/2005/8/layout/hierarchy6"/>
    <dgm:cxn modelId="{2261D2C3-76FF-4D63-9500-0EA09D216E4D}" type="presOf" srcId="{0ACD4649-A600-4294-9C70-B8B39CD32FF0}" destId="{FEF22D80-8A4A-439B-8483-3FFE87A5D643}" srcOrd="0" destOrd="0" presId="urn:microsoft.com/office/officeart/2005/8/layout/hierarchy6"/>
    <dgm:cxn modelId="{7BCA0FDF-42C5-4407-83F6-0D6C84C5FAFC}" srcId="{1074DE63-D268-44D7-B5B6-87366C4E308A}" destId="{52462F37-A5B0-47D8-A44F-029FDB72437C}" srcOrd="0" destOrd="0" parTransId="{8D96AA98-F45A-4D3F-BD72-CF54FB11FFB0}" sibTransId="{9A1CE88A-6735-43CC-8CAC-6D4EEC573763}"/>
    <dgm:cxn modelId="{7E3043CD-2C17-47E0-8787-F049C583047B}" type="presOf" srcId="{2D50977F-BC5F-4496-AF1A-BDF97E666FF7}" destId="{8FF9BCA5-911C-4307-8AD7-CCB851C75D10}" srcOrd="0" destOrd="0" presId="urn:microsoft.com/office/officeart/2005/8/layout/hierarchy6"/>
    <dgm:cxn modelId="{CC9EA3AC-2D06-4825-B625-B28FE2C05A8B}" srcId="{1074DE63-D268-44D7-B5B6-87366C4E308A}" destId="{BE5C5B06-3CE1-4563-8CF7-276A1A39F245}" srcOrd="1" destOrd="0" parTransId="{2D50977F-BC5F-4496-AF1A-BDF97E666FF7}" sibTransId="{E4369D8A-E8E4-4F8E-B036-5D48CDD6BF42}"/>
    <dgm:cxn modelId="{317A2564-E9C0-4001-82BE-44F76F8954B4}" type="presOf" srcId="{7F85C227-D402-4110-9B5D-7C0AF88D3748}" destId="{B80875AD-4FB3-4EA3-9376-AAC60399A5F5}" srcOrd="0" destOrd="0" presId="urn:microsoft.com/office/officeart/2005/8/layout/hierarchy6"/>
    <dgm:cxn modelId="{341421E0-7BCF-4B9F-A598-9DCAF73DE994}" type="presOf" srcId="{1074DE63-D268-44D7-B5B6-87366C4E308A}" destId="{1A2F54CC-2D18-45DA-B0C5-07FC8CB10120}" srcOrd="0" destOrd="0" presId="urn:microsoft.com/office/officeart/2005/8/layout/hierarchy6"/>
    <dgm:cxn modelId="{572F1A15-3BFE-4C1C-8B9E-96D7CBD5BA82}" type="presOf" srcId="{8D96AA98-F45A-4D3F-BD72-CF54FB11FFB0}" destId="{2D90F7C0-79BD-4339-89EA-FEEF85F5AD55}" srcOrd="0" destOrd="0" presId="urn:microsoft.com/office/officeart/2005/8/layout/hierarchy6"/>
    <dgm:cxn modelId="{E2681FA4-E100-4E11-BD6B-80EC5024CBE1}" type="presOf" srcId="{B3941F6A-C342-4C88-879D-08D769B04DBA}" destId="{2B0DD69D-6FF5-4A43-AA06-819178762A82}" srcOrd="0" destOrd="0" presId="urn:microsoft.com/office/officeart/2005/8/layout/hierarchy6"/>
    <dgm:cxn modelId="{DD62BE98-2274-4033-BE49-991B1B8D19E0}" type="presOf" srcId="{353CA03C-EBC0-4E31-A3BB-9D6039520F0B}" destId="{BDE51D5C-0BD6-42E2-B5AA-56BB9EE4CC05}" srcOrd="0" destOrd="0" presId="urn:microsoft.com/office/officeart/2005/8/layout/hierarchy6"/>
    <dgm:cxn modelId="{B021FADC-1B8F-456D-A0B8-2BA565EB819E}" type="presOf" srcId="{EB2A80DD-1C5C-4909-92C5-1DB3B748FB1A}" destId="{FA491D4E-9F43-4C6E-9E12-64314C325DF9}" srcOrd="0" destOrd="0" presId="urn:microsoft.com/office/officeart/2005/8/layout/hierarchy6"/>
    <dgm:cxn modelId="{47E7624D-5D32-428C-8491-1D23428D5180}" srcId="{0ACD4649-A600-4294-9C70-B8B39CD32FF0}" destId="{1074DE63-D268-44D7-B5B6-87366C4E308A}" srcOrd="0" destOrd="0" parTransId="{B0E15DFA-6D42-455C-8E57-EC64E2F210DE}" sibTransId="{39F49509-EE5B-4064-9E72-888238A0F8E8}"/>
    <dgm:cxn modelId="{B6C4F39E-EB2C-4C93-A57A-7BCC531F8688}" srcId="{BE5C5B06-3CE1-4563-8CF7-276A1A39F245}" destId="{5E2AA41F-57FB-45CB-8E7B-087411814A6D}" srcOrd="0" destOrd="0" parTransId="{169BCD66-DFD7-49BB-9618-1DF77036517B}" sibTransId="{34073E95-410C-4937-86AC-E0D49BC7FFA4}"/>
    <dgm:cxn modelId="{A20D65C8-2A57-4146-8378-DB6BC1719817}" type="presOf" srcId="{FED087FC-9580-409C-B56A-FFDF5CBCF44F}" destId="{F58C8C7D-AC7C-4289-A7E3-D998142AB7C1}" srcOrd="0" destOrd="0" presId="urn:microsoft.com/office/officeart/2005/8/layout/hierarchy6"/>
    <dgm:cxn modelId="{E4504C94-A4AC-4552-8A61-B82095D21AB4}" srcId="{B3941F6A-C342-4C88-879D-08D769B04DBA}" destId="{EB2A80DD-1C5C-4909-92C5-1DB3B748FB1A}" srcOrd="0" destOrd="0" parTransId="{7F85C227-D402-4110-9B5D-7C0AF88D3748}" sibTransId="{CA8D7D2A-3F0E-4193-9E27-F4818F278C5E}"/>
    <dgm:cxn modelId="{7FF13E61-08BA-4B4D-AE1D-B22ED9E52F89}" type="presOf" srcId="{169BCD66-DFD7-49BB-9618-1DF77036517B}" destId="{75B1E070-EEA7-475C-9394-CCB26450D497}" srcOrd="0" destOrd="0" presId="urn:microsoft.com/office/officeart/2005/8/layout/hierarchy6"/>
    <dgm:cxn modelId="{FB704001-2879-47B2-A269-B64CF49C3924}" srcId="{BE5C5B06-3CE1-4563-8CF7-276A1A39F245}" destId="{FED087FC-9580-409C-B56A-FFDF5CBCF44F}" srcOrd="1" destOrd="0" parTransId="{353CA03C-EBC0-4E31-A3BB-9D6039520F0B}" sibTransId="{7B400ECD-6528-4379-ADC5-9D740128AD1B}"/>
    <dgm:cxn modelId="{3F4B7A2E-86D5-4175-9BB9-D3F55CE53AD6}" type="presOf" srcId="{5E2AA41F-57FB-45CB-8E7B-087411814A6D}" destId="{F5ABBC2C-89D6-4363-A9CF-21E924D63265}" srcOrd="0" destOrd="0" presId="urn:microsoft.com/office/officeart/2005/8/layout/hierarchy6"/>
    <dgm:cxn modelId="{346DE106-89B6-4ADD-B6C1-D3F22DE2540E}" type="presParOf" srcId="{FEF22D80-8A4A-439B-8483-3FFE87A5D643}" destId="{001CD896-8C90-455B-BCD6-D16335865BC7}" srcOrd="0" destOrd="0" presId="urn:microsoft.com/office/officeart/2005/8/layout/hierarchy6"/>
    <dgm:cxn modelId="{381D3180-F4FD-48C6-838A-7EB2AF87D4A1}" type="presParOf" srcId="{001CD896-8C90-455B-BCD6-D16335865BC7}" destId="{B0B48EB3-FE33-44DF-9589-5305D8D8D03E}" srcOrd="0" destOrd="0" presId="urn:microsoft.com/office/officeart/2005/8/layout/hierarchy6"/>
    <dgm:cxn modelId="{4CDA390F-B2A8-42B4-8516-D0E1A8CAACE8}" type="presParOf" srcId="{B0B48EB3-FE33-44DF-9589-5305D8D8D03E}" destId="{8E472B29-94E5-494F-A2CC-3675261AEF98}" srcOrd="0" destOrd="0" presId="urn:microsoft.com/office/officeart/2005/8/layout/hierarchy6"/>
    <dgm:cxn modelId="{D37BC26D-24E1-4406-8520-737684CE3111}" type="presParOf" srcId="{8E472B29-94E5-494F-A2CC-3675261AEF98}" destId="{1A2F54CC-2D18-45DA-B0C5-07FC8CB10120}" srcOrd="0" destOrd="0" presId="urn:microsoft.com/office/officeart/2005/8/layout/hierarchy6"/>
    <dgm:cxn modelId="{ACF13913-65FA-4A0B-B41C-F260F0739258}" type="presParOf" srcId="{8E472B29-94E5-494F-A2CC-3675261AEF98}" destId="{D2100FD0-6415-44EC-9B92-0E814199D468}" srcOrd="1" destOrd="0" presId="urn:microsoft.com/office/officeart/2005/8/layout/hierarchy6"/>
    <dgm:cxn modelId="{469BA45A-A88C-40B3-ADB7-8024648C2931}" type="presParOf" srcId="{D2100FD0-6415-44EC-9B92-0E814199D468}" destId="{2D90F7C0-79BD-4339-89EA-FEEF85F5AD55}" srcOrd="0" destOrd="0" presId="urn:microsoft.com/office/officeart/2005/8/layout/hierarchy6"/>
    <dgm:cxn modelId="{803BF697-3D50-493C-B37F-D8E6C0479F48}" type="presParOf" srcId="{D2100FD0-6415-44EC-9B92-0E814199D468}" destId="{57DE3697-1A6F-4D3B-A3C5-848EECBB160F}" srcOrd="1" destOrd="0" presId="urn:microsoft.com/office/officeart/2005/8/layout/hierarchy6"/>
    <dgm:cxn modelId="{A0479969-2432-44C0-9DEA-23FF8ABA4F8E}" type="presParOf" srcId="{57DE3697-1A6F-4D3B-A3C5-848EECBB160F}" destId="{57494C04-9520-47BB-94A9-E5A6349C5ABB}" srcOrd="0" destOrd="0" presId="urn:microsoft.com/office/officeart/2005/8/layout/hierarchy6"/>
    <dgm:cxn modelId="{053034EC-8F35-4FAB-BA5E-30B01CCFA3D8}" type="presParOf" srcId="{57DE3697-1A6F-4D3B-A3C5-848EECBB160F}" destId="{BFB0109E-FB8E-4592-B962-9A2BA68EC571}" srcOrd="1" destOrd="0" presId="urn:microsoft.com/office/officeart/2005/8/layout/hierarchy6"/>
    <dgm:cxn modelId="{EE6C6CED-EB63-48C1-88B9-F177A0B4322B}" type="presParOf" srcId="{D2100FD0-6415-44EC-9B92-0E814199D468}" destId="{8FF9BCA5-911C-4307-8AD7-CCB851C75D10}" srcOrd="2" destOrd="0" presId="urn:microsoft.com/office/officeart/2005/8/layout/hierarchy6"/>
    <dgm:cxn modelId="{9326E980-D079-41FF-ACDE-AFF9E11C593D}" type="presParOf" srcId="{D2100FD0-6415-44EC-9B92-0E814199D468}" destId="{065FCA2A-9D51-49D0-BACB-783B8E65497D}" srcOrd="3" destOrd="0" presId="urn:microsoft.com/office/officeart/2005/8/layout/hierarchy6"/>
    <dgm:cxn modelId="{EBE388D7-5FE5-4678-81C4-FE68ABA741FD}" type="presParOf" srcId="{065FCA2A-9D51-49D0-BACB-783B8E65497D}" destId="{3CD7D59E-D2E8-4435-A6BB-9A4186C2DCB8}" srcOrd="0" destOrd="0" presId="urn:microsoft.com/office/officeart/2005/8/layout/hierarchy6"/>
    <dgm:cxn modelId="{2C6E3CFD-F1C1-46E2-ABFE-5A2A482D5767}" type="presParOf" srcId="{065FCA2A-9D51-49D0-BACB-783B8E65497D}" destId="{D09F5A39-1777-4F96-BF49-179B037AF2B8}" srcOrd="1" destOrd="0" presId="urn:microsoft.com/office/officeart/2005/8/layout/hierarchy6"/>
    <dgm:cxn modelId="{BAADFED8-0837-4030-9689-EB2E84EF179C}" type="presParOf" srcId="{D09F5A39-1777-4F96-BF49-179B037AF2B8}" destId="{75B1E070-EEA7-475C-9394-CCB26450D497}" srcOrd="0" destOrd="0" presId="urn:microsoft.com/office/officeart/2005/8/layout/hierarchy6"/>
    <dgm:cxn modelId="{A1936BF2-11AD-4679-864B-31B901C943E9}" type="presParOf" srcId="{D09F5A39-1777-4F96-BF49-179B037AF2B8}" destId="{0996EFA3-81D7-4ADB-A981-0F3974FC1CC5}" srcOrd="1" destOrd="0" presId="urn:microsoft.com/office/officeart/2005/8/layout/hierarchy6"/>
    <dgm:cxn modelId="{291C3D50-4C4A-4F0A-AEA9-B7334018F35C}" type="presParOf" srcId="{0996EFA3-81D7-4ADB-A981-0F3974FC1CC5}" destId="{F5ABBC2C-89D6-4363-A9CF-21E924D63265}" srcOrd="0" destOrd="0" presId="urn:microsoft.com/office/officeart/2005/8/layout/hierarchy6"/>
    <dgm:cxn modelId="{B344908A-6D67-4AB6-B663-A5113948C729}" type="presParOf" srcId="{0996EFA3-81D7-4ADB-A981-0F3974FC1CC5}" destId="{9078B0B1-94D2-4854-AAAC-0FB0C39545DA}" srcOrd="1" destOrd="0" presId="urn:microsoft.com/office/officeart/2005/8/layout/hierarchy6"/>
    <dgm:cxn modelId="{2D69F8D7-05BE-4576-8C2D-5EB1F39FA300}" type="presParOf" srcId="{D09F5A39-1777-4F96-BF49-179B037AF2B8}" destId="{BDE51D5C-0BD6-42E2-B5AA-56BB9EE4CC05}" srcOrd="2" destOrd="0" presId="urn:microsoft.com/office/officeart/2005/8/layout/hierarchy6"/>
    <dgm:cxn modelId="{69629A2B-719C-44CD-BA8D-7E53EB39ABE7}" type="presParOf" srcId="{D09F5A39-1777-4F96-BF49-179B037AF2B8}" destId="{CE37BF1E-08BA-4940-BF40-02D6AB94C83C}" srcOrd="3" destOrd="0" presId="urn:microsoft.com/office/officeart/2005/8/layout/hierarchy6"/>
    <dgm:cxn modelId="{A910260D-6220-4FF6-829A-1CC1D06A335C}" type="presParOf" srcId="{CE37BF1E-08BA-4940-BF40-02D6AB94C83C}" destId="{F58C8C7D-AC7C-4289-A7E3-D998142AB7C1}" srcOrd="0" destOrd="0" presId="urn:microsoft.com/office/officeart/2005/8/layout/hierarchy6"/>
    <dgm:cxn modelId="{21132B98-1F80-40F0-A2EC-AB44A24BAD90}" type="presParOf" srcId="{CE37BF1E-08BA-4940-BF40-02D6AB94C83C}" destId="{05B2326F-2965-4BD9-A5C4-14F5DA3301D1}" srcOrd="1" destOrd="0" presId="urn:microsoft.com/office/officeart/2005/8/layout/hierarchy6"/>
    <dgm:cxn modelId="{BD66DF4B-B60D-4667-A97D-179C7B57B853}" type="presParOf" srcId="{D2100FD0-6415-44EC-9B92-0E814199D468}" destId="{B3933073-F632-43EB-83AD-B3017E715908}" srcOrd="4" destOrd="0" presId="urn:microsoft.com/office/officeart/2005/8/layout/hierarchy6"/>
    <dgm:cxn modelId="{FB0A5391-DE8F-4ECF-9629-63FE5752E483}" type="presParOf" srcId="{D2100FD0-6415-44EC-9B92-0E814199D468}" destId="{336B977F-2257-4253-8AD4-728F78CBE333}" srcOrd="5" destOrd="0" presId="urn:microsoft.com/office/officeart/2005/8/layout/hierarchy6"/>
    <dgm:cxn modelId="{F8C3F8D0-1746-458A-8B77-F42A61F830E7}" type="presParOf" srcId="{336B977F-2257-4253-8AD4-728F78CBE333}" destId="{2B0DD69D-6FF5-4A43-AA06-819178762A82}" srcOrd="0" destOrd="0" presId="urn:microsoft.com/office/officeart/2005/8/layout/hierarchy6"/>
    <dgm:cxn modelId="{9819CED7-05E5-44C1-B96C-79A84882194F}" type="presParOf" srcId="{336B977F-2257-4253-8AD4-728F78CBE333}" destId="{BBAC5854-B2B8-453A-9696-2DF34DB6169D}" srcOrd="1" destOrd="0" presId="urn:microsoft.com/office/officeart/2005/8/layout/hierarchy6"/>
    <dgm:cxn modelId="{E65264F2-09C8-47D3-9275-5D33C6AC3C17}" type="presParOf" srcId="{BBAC5854-B2B8-453A-9696-2DF34DB6169D}" destId="{B80875AD-4FB3-4EA3-9376-AAC60399A5F5}" srcOrd="0" destOrd="0" presId="urn:microsoft.com/office/officeart/2005/8/layout/hierarchy6"/>
    <dgm:cxn modelId="{7BD61C98-484D-410C-B38D-62784A24F2F4}" type="presParOf" srcId="{BBAC5854-B2B8-453A-9696-2DF34DB6169D}" destId="{E891644C-34D5-4C98-B87F-DE7A990A64F6}" srcOrd="1" destOrd="0" presId="urn:microsoft.com/office/officeart/2005/8/layout/hierarchy6"/>
    <dgm:cxn modelId="{6B0F7BBB-207D-4FD4-A2B6-CAC79A94B386}" type="presParOf" srcId="{E891644C-34D5-4C98-B87F-DE7A990A64F6}" destId="{FA491D4E-9F43-4C6E-9E12-64314C325DF9}" srcOrd="0" destOrd="0" presId="urn:microsoft.com/office/officeart/2005/8/layout/hierarchy6"/>
    <dgm:cxn modelId="{FA6D066A-1823-4F81-865E-863EF0B53BDA}" type="presParOf" srcId="{E891644C-34D5-4C98-B87F-DE7A990A64F6}" destId="{CA0EAF62-63C1-4547-BAD4-DA48138DE365}" srcOrd="1" destOrd="0" presId="urn:microsoft.com/office/officeart/2005/8/layout/hierarchy6"/>
    <dgm:cxn modelId="{CE0EDABB-CF00-4C86-BD7F-45A93F647C06}" type="presParOf" srcId="{FEF22D80-8A4A-439B-8483-3FFE87A5D643}" destId="{B7BA36C9-8795-4D72-B25B-232942A75993}" srcOrd="1" destOrd="0" presId="urn:microsoft.com/office/officeart/2005/8/layout/hierarchy6"/>
  </dgm:cxnLst>
  <dgm:bg/>
  <dgm:whole>
    <a:effectLst/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A2F54CC-2D18-45DA-B0C5-07FC8CB10120}">
      <dsp:nvSpPr>
        <dsp:cNvPr id="0" name=""/>
        <dsp:cNvSpPr/>
      </dsp:nvSpPr>
      <dsp:spPr>
        <a:xfrm>
          <a:off x="2156538" y="111449"/>
          <a:ext cx="1325723" cy="883815"/>
        </a:xfrm>
        <a:prstGeom prst="roundRect">
          <a:avLst>
            <a:gd name="adj" fmla="val 10000"/>
          </a:avLst>
        </a:prstGeom>
        <a:solidFill>
          <a:srgbClr val="FF33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Ostrich Sans Rounded" pitchFamily="2" charset="0"/>
            </a:rPr>
            <a:t>CEO Vivek Raghuram</a:t>
          </a:r>
        </a:p>
      </dsp:txBody>
      <dsp:txXfrm>
        <a:off x="2156538" y="111449"/>
        <a:ext cx="1325723" cy="883815"/>
      </dsp:txXfrm>
    </dsp:sp>
    <dsp:sp modelId="{2D90F7C0-79BD-4339-89EA-FEEF85F5AD55}">
      <dsp:nvSpPr>
        <dsp:cNvPr id="0" name=""/>
        <dsp:cNvSpPr/>
      </dsp:nvSpPr>
      <dsp:spPr>
        <a:xfrm>
          <a:off x="665098" y="995265"/>
          <a:ext cx="2154301" cy="353526"/>
        </a:xfrm>
        <a:custGeom>
          <a:avLst/>
          <a:gdLst/>
          <a:ahLst/>
          <a:cxnLst/>
          <a:rect l="0" t="0" r="0" b="0"/>
          <a:pathLst>
            <a:path>
              <a:moveTo>
                <a:pt x="2154301" y="0"/>
              </a:moveTo>
              <a:lnTo>
                <a:pt x="2154301" y="176763"/>
              </a:lnTo>
              <a:lnTo>
                <a:pt x="0" y="176763"/>
              </a:lnTo>
              <a:lnTo>
                <a:pt x="0" y="35352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94C04-9520-47BB-94A9-E5A6349C5ABB}">
      <dsp:nvSpPr>
        <dsp:cNvPr id="0" name=""/>
        <dsp:cNvSpPr/>
      </dsp:nvSpPr>
      <dsp:spPr>
        <a:xfrm>
          <a:off x="2237" y="1348792"/>
          <a:ext cx="1325723" cy="883815"/>
        </a:xfrm>
        <a:prstGeom prst="roundRect">
          <a:avLst>
            <a:gd name="adj" fmla="val 10000"/>
          </a:avLst>
        </a:prstGeom>
        <a:solidFill>
          <a:srgbClr val="CC00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Ostrich Sans Rounded" pitchFamily="2" charset="0"/>
            </a:rPr>
            <a:t>CFO </a:t>
          </a:r>
          <a:r>
            <a:rPr lang="en-US" sz="2200" kern="1200" dirty="0" err="1">
              <a:latin typeface="Ostrich Sans Rounded" pitchFamily="2" charset="0"/>
            </a:rPr>
            <a:t>Aditya</a:t>
          </a:r>
          <a:r>
            <a:rPr lang="en-US" sz="2200" kern="1200" dirty="0">
              <a:latin typeface="Ostrich Sans Rounded" pitchFamily="2" charset="0"/>
            </a:rPr>
            <a:t> </a:t>
          </a:r>
          <a:r>
            <a:rPr lang="en-US" sz="2200" kern="1200" dirty="0" err="1">
              <a:latin typeface="Ostrich Sans Rounded" pitchFamily="2" charset="0"/>
            </a:rPr>
            <a:t>Kuroodi</a:t>
          </a:r>
          <a:endParaRPr lang="en-US" sz="2200" kern="1200" dirty="0">
            <a:latin typeface="Ostrich Sans Rounded" pitchFamily="2" charset="0"/>
          </a:endParaRPr>
        </a:p>
      </dsp:txBody>
      <dsp:txXfrm>
        <a:off x="2237" y="1348792"/>
        <a:ext cx="1325723" cy="883815"/>
      </dsp:txXfrm>
    </dsp:sp>
    <dsp:sp modelId="{8FF9BCA5-911C-4307-8AD7-CCB851C75D10}">
      <dsp:nvSpPr>
        <dsp:cNvPr id="0" name=""/>
        <dsp:cNvSpPr/>
      </dsp:nvSpPr>
      <dsp:spPr>
        <a:xfrm>
          <a:off x="2388539" y="995265"/>
          <a:ext cx="430860" cy="353526"/>
        </a:xfrm>
        <a:custGeom>
          <a:avLst/>
          <a:gdLst/>
          <a:ahLst/>
          <a:cxnLst/>
          <a:rect l="0" t="0" r="0" b="0"/>
          <a:pathLst>
            <a:path>
              <a:moveTo>
                <a:pt x="430860" y="0"/>
              </a:moveTo>
              <a:lnTo>
                <a:pt x="430860" y="176763"/>
              </a:lnTo>
              <a:lnTo>
                <a:pt x="0" y="176763"/>
              </a:lnTo>
              <a:lnTo>
                <a:pt x="0" y="35352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7D59E-D2E8-4435-A6BB-9A4186C2DCB8}">
      <dsp:nvSpPr>
        <dsp:cNvPr id="0" name=""/>
        <dsp:cNvSpPr/>
      </dsp:nvSpPr>
      <dsp:spPr>
        <a:xfrm>
          <a:off x="1725677" y="1348792"/>
          <a:ext cx="1325723" cy="883815"/>
        </a:xfrm>
        <a:prstGeom prst="roundRect">
          <a:avLst>
            <a:gd name="adj" fmla="val 10000"/>
          </a:avLst>
        </a:prstGeom>
        <a:solidFill>
          <a:srgbClr val="CC00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Ostrich Sans Rounded" pitchFamily="2" charset="0"/>
            </a:rPr>
            <a:t>CTO Prem Qu Nair</a:t>
          </a:r>
        </a:p>
      </dsp:txBody>
      <dsp:txXfrm>
        <a:off x="1725677" y="1348792"/>
        <a:ext cx="1325723" cy="883815"/>
      </dsp:txXfrm>
    </dsp:sp>
    <dsp:sp modelId="{75B1E070-EEA7-475C-9394-CCB26450D497}">
      <dsp:nvSpPr>
        <dsp:cNvPr id="0" name=""/>
        <dsp:cNvSpPr/>
      </dsp:nvSpPr>
      <dsp:spPr>
        <a:xfrm>
          <a:off x="1526819" y="2232607"/>
          <a:ext cx="861720" cy="353526"/>
        </a:xfrm>
        <a:custGeom>
          <a:avLst/>
          <a:gdLst/>
          <a:ahLst/>
          <a:cxnLst/>
          <a:rect l="0" t="0" r="0" b="0"/>
          <a:pathLst>
            <a:path>
              <a:moveTo>
                <a:pt x="861720" y="0"/>
              </a:moveTo>
              <a:lnTo>
                <a:pt x="861720" y="176763"/>
              </a:lnTo>
              <a:lnTo>
                <a:pt x="0" y="176763"/>
              </a:lnTo>
              <a:lnTo>
                <a:pt x="0" y="35352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BBC2C-89D6-4363-A9CF-21E924D63265}">
      <dsp:nvSpPr>
        <dsp:cNvPr id="0" name=""/>
        <dsp:cNvSpPr/>
      </dsp:nvSpPr>
      <dsp:spPr>
        <a:xfrm>
          <a:off x="863957" y="2586134"/>
          <a:ext cx="1325723" cy="88381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Ostrich Sans Rounded" pitchFamily="2" charset="0"/>
            </a:rPr>
            <a:t>Website Development</a:t>
          </a:r>
        </a:p>
      </dsp:txBody>
      <dsp:txXfrm>
        <a:off x="863957" y="2586134"/>
        <a:ext cx="1325723" cy="883815"/>
      </dsp:txXfrm>
    </dsp:sp>
    <dsp:sp modelId="{BDE51D5C-0BD6-42E2-B5AA-56BB9EE4CC05}">
      <dsp:nvSpPr>
        <dsp:cNvPr id="0" name=""/>
        <dsp:cNvSpPr/>
      </dsp:nvSpPr>
      <dsp:spPr>
        <a:xfrm>
          <a:off x="2388539" y="2232607"/>
          <a:ext cx="861720" cy="353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63"/>
              </a:lnTo>
              <a:lnTo>
                <a:pt x="861720" y="176763"/>
              </a:lnTo>
              <a:lnTo>
                <a:pt x="861720" y="35352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8C8C7D-AC7C-4289-A7E3-D998142AB7C1}">
      <dsp:nvSpPr>
        <dsp:cNvPr id="0" name=""/>
        <dsp:cNvSpPr/>
      </dsp:nvSpPr>
      <dsp:spPr>
        <a:xfrm>
          <a:off x="2587398" y="2586134"/>
          <a:ext cx="1325723" cy="88381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Ostrich Sans Rounded" pitchFamily="2" charset="0"/>
            </a:rPr>
            <a:t>Application Development</a:t>
          </a:r>
        </a:p>
      </dsp:txBody>
      <dsp:txXfrm>
        <a:off x="2587398" y="2586134"/>
        <a:ext cx="1325723" cy="883815"/>
      </dsp:txXfrm>
    </dsp:sp>
    <dsp:sp modelId="{B3933073-F632-43EB-83AD-B3017E715908}">
      <dsp:nvSpPr>
        <dsp:cNvPr id="0" name=""/>
        <dsp:cNvSpPr/>
      </dsp:nvSpPr>
      <dsp:spPr>
        <a:xfrm>
          <a:off x="2819400" y="995265"/>
          <a:ext cx="2154301" cy="353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63"/>
              </a:lnTo>
              <a:lnTo>
                <a:pt x="2154301" y="176763"/>
              </a:lnTo>
              <a:lnTo>
                <a:pt x="2154301" y="35352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DD69D-6FF5-4A43-AA06-819178762A82}">
      <dsp:nvSpPr>
        <dsp:cNvPr id="0" name=""/>
        <dsp:cNvSpPr/>
      </dsp:nvSpPr>
      <dsp:spPr>
        <a:xfrm>
          <a:off x="4310839" y="1348792"/>
          <a:ext cx="1325723" cy="883815"/>
        </a:xfrm>
        <a:prstGeom prst="roundRect">
          <a:avLst>
            <a:gd name="adj" fmla="val 10000"/>
          </a:avLst>
        </a:prstGeom>
        <a:solidFill>
          <a:srgbClr val="CC00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Ostrich Sans Rounded" pitchFamily="2" charset="0"/>
            </a:rPr>
            <a:t>CMO Ryan Kopa</a:t>
          </a:r>
        </a:p>
      </dsp:txBody>
      <dsp:txXfrm>
        <a:off x="4310839" y="1348792"/>
        <a:ext cx="1325723" cy="883815"/>
      </dsp:txXfrm>
    </dsp:sp>
    <dsp:sp modelId="{B80875AD-4FB3-4EA3-9376-AAC60399A5F5}">
      <dsp:nvSpPr>
        <dsp:cNvPr id="0" name=""/>
        <dsp:cNvSpPr/>
      </dsp:nvSpPr>
      <dsp:spPr>
        <a:xfrm>
          <a:off x="4927981" y="2232607"/>
          <a:ext cx="91440" cy="353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352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91D4E-9F43-4C6E-9E12-64314C325DF9}">
      <dsp:nvSpPr>
        <dsp:cNvPr id="0" name=""/>
        <dsp:cNvSpPr/>
      </dsp:nvSpPr>
      <dsp:spPr>
        <a:xfrm>
          <a:off x="4310839" y="2586134"/>
          <a:ext cx="1325723" cy="88381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latin typeface="Ostrich Sans Rounded" pitchFamily="2" charset="0"/>
            </a:rPr>
            <a:t>Marketing Team</a:t>
          </a:r>
        </a:p>
      </dsp:txBody>
      <dsp:txXfrm>
        <a:off x="4310839" y="2586134"/>
        <a:ext cx="1325723" cy="883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77E5F-C386-4BE2-9ADE-DEA14412256E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69424-A380-4741-AC3A-B7E82C7F1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Minor includes cogs,</a:t>
            </a:r>
            <a:r>
              <a:rPr lang="en-US" baseline="0" dirty="0" smtClean="0"/>
              <a:t> accounting, equipment, travel, utilities, insurance, misc.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69424-A380-4741-AC3A-B7E82C7F14F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Minor includes cogs,</a:t>
            </a:r>
            <a:r>
              <a:rPr lang="en-US" baseline="0" dirty="0" smtClean="0"/>
              <a:t> accounting, equipment, travel, utilities, insurance, misc.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69424-A380-4741-AC3A-B7E82C7F14F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Minor includes cogs,</a:t>
            </a:r>
            <a:r>
              <a:rPr lang="en-US" baseline="0" dirty="0" smtClean="0"/>
              <a:t> accounting, equipment, travel, utilities, insurance, misc.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69424-A380-4741-AC3A-B7E82C7F14F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Minor includes cogs,</a:t>
            </a:r>
            <a:r>
              <a:rPr lang="en-US" baseline="0" dirty="0" smtClean="0"/>
              <a:t> accounting, equipment, travel, utilities, insurance, misc.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69424-A380-4741-AC3A-B7E82C7F14F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69424-A380-4741-AC3A-B7E82C7F14F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D56C-5C37-4089-AB9E-383A68777AEB}" type="datetimeFigureOut">
              <a:rPr lang="en-US" smtClean="0"/>
              <a:pPr/>
              <a:t>2/23/2012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24140-F10E-410F-B778-96F8A895B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8.xml"/><Relationship Id="rId3" Type="http://schemas.openxmlformats.org/officeDocument/2006/relationships/slide" Target="slide16.xml"/><Relationship Id="rId7" Type="http://schemas.openxmlformats.org/officeDocument/2006/relationships/slide" Target="slide22.xml"/><Relationship Id="rId12" Type="http://schemas.openxmlformats.org/officeDocument/2006/relationships/slide" Target="slide9.xml"/><Relationship Id="rId17" Type="http://schemas.openxmlformats.org/officeDocument/2006/relationships/slide" Target="slide28.xml"/><Relationship Id="rId2" Type="http://schemas.openxmlformats.org/officeDocument/2006/relationships/notesSlide" Target="../notesSlides/notesSlide4.xml"/><Relationship Id="rId16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8.xml"/><Relationship Id="rId5" Type="http://schemas.openxmlformats.org/officeDocument/2006/relationships/slide" Target="slide6.xml"/><Relationship Id="rId15" Type="http://schemas.openxmlformats.org/officeDocument/2006/relationships/slide" Target="slide27.xml"/><Relationship Id="rId10" Type="http://schemas.openxmlformats.org/officeDocument/2006/relationships/slide" Target="slide11.xml"/><Relationship Id="rId4" Type="http://schemas.openxmlformats.org/officeDocument/2006/relationships/slide" Target="slide2.xml"/><Relationship Id="rId9" Type="http://schemas.openxmlformats.org/officeDocument/2006/relationships/slide" Target="slide21.xml"/><Relationship Id="rId1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slide" Target="slide18.xml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18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3871377"/>
            <a:ext cx="3962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latin typeface="Sawasdee" pitchFamily="2" charset="-34"/>
                <a:cs typeface="Sawasdee" pitchFamily="2" charset="-34"/>
              </a:rPr>
              <a:t>Vivek Raghuram</a:t>
            </a:r>
          </a:p>
          <a:p>
            <a:pPr algn="r"/>
            <a:endParaRPr lang="en-US" sz="2800" dirty="0" smtClean="0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72200" y="4476750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Sawasdee" pitchFamily="2" charset="-34"/>
                <a:cs typeface="Sawasdee" pitchFamily="2" charset="-34"/>
              </a:rPr>
              <a:t>Telephone: (408) 207-3701</a:t>
            </a:r>
          </a:p>
          <a:p>
            <a:pPr algn="r"/>
            <a:r>
              <a:rPr lang="en-US" sz="1400" dirty="0" smtClean="0">
                <a:latin typeface="Sawasdee" pitchFamily="2" charset="-34"/>
                <a:cs typeface="Sawasdee" pitchFamily="2" charset="-34"/>
              </a:rPr>
              <a:t>raghuram.vivek@gmail.com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62100" y="89535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Ostrich Sans Black" pitchFamily="2" charset="0"/>
              </a:rPr>
              <a:t>6 month development period</a:t>
            </a:r>
            <a:endParaRPr lang="en-US" sz="4400" dirty="0">
              <a:latin typeface="Ostrich Sans Black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0" y="1962150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Ostrich Sans Black" pitchFamily="2" charset="0"/>
              </a:rPr>
              <a:t>3 month beta testing period</a:t>
            </a:r>
            <a:endParaRPr lang="en-US" sz="4400" dirty="0">
              <a:latin typeface="Ostrich Sans Black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1700" y="31051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Ostrich Sans Black" pitchFamily="2" charset="0"/>
              </a:rPr>
              <a:t>3 month Launch period</a:t>
            </a:r>
            <a:endParaRPr lang="en-US" sz="4400" dirty="0">
              <a:latin typeface="Ostrich Sans Black" pitchFamily="2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305300" y="1657350"/>
            <a:ext cx="457200" cy="457200"/>
          </a:xfrm>
          <a:prstGeom prst="downArrow">
            <a:avLst>
              <a:gd name="adj1" fmla="val 50000"/>
              <a:gd name="adj2" fmla="val 66279"/>
            </a:avLst>
          </a:prstGeom>
          <a:solidFill>
            <a:srgbClr val="FF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305300" y="2724150"/>
            <a:ext cx="457200" cy="457200"/>
          </a:xfrm>
          <a:prstGeom prst="downArrow">
            <a:avLst>
              <a:gd name="adj1" fmla="val 50000"/>
              <a:gd name="adj2" fmla="val 66279"/>
            </a:avLst>
          </a:prstGeom>
          <a:solidFill>
            <a:srgbClr val="FF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305300" y="3867150"/>
            <a:ext cx="457200" cy="457200"/>
          </a:xfrm>
          <a:prstGeom prst="downArrow">
            <a:avLst>
              <a:gd name="adj1" fmla="val 50000"/>
              <a:gd name="adj2" fmla="val 66279"/>
            </a:avLst>
          </a:prstGeom>
          <a:solidFill>
            <a:srgbClr val="FF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71800" y="4240709"/>
            <a:ext cx="312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Ostrich Sans Black" pitchFamily="2" charset="0"/>
              </a:rPr>
              <a:t>Growth phase</a:t>
            </a:r>
            <a:endParaRPr lang="en-US" sz="4400" dirty="0">
              <a:latin typeface="Ostrich Sans Black" pitchFamily="2" charset="0"/>
            </a:endParaRPr>
          </a:p>
        </p:txBody>
      </p:sp>
      <p:graphicFrame>
        <p:nvGraphicFramePr>
          <p:cNvPr id="19" name="Chart 18"/>
          <p:cNvGraphicFramePr/>
          <p:nvPr/>
        </p:nvGraphicFramePr>
        <p:xfrm>
          <a:off x="5641848" y="742950"/>
          <a:ext cx="3502152" cy="150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/>
          <p:cNvGraphicFramePr/>
          <p:nvPr/>
        </p:nvGraphicFramePr>
        <p:xfrm>
          <a:off x="5638800" y="1885950"/>
          <a:ext cx="3505200" cy="150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/>
          <p:nvPr/>
        </p:nvGraphicFramePr>
        <p:xfrm>
          <a:off x="5641848" y="3409950"/>
          <a:ext cx="3502152" cy="173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477000" y="125909"/>
            <a:ext cx="266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strich Sans Black" pitchFamily="2" charset="0"/>
              </a:rPr>
              <a:t>Promotion:</a:t>
            </a:r>
            <a:endParaRPr lang="en-US" sz="4400" dirty="0">
              <a:latin typeface="Ostrich Sans Black" pitchFamily="2" charset="0"/>
            </a:endParaRPr>
          </a:p>
        </p:txBody>
      </p:sp>
      <p:sp>
        <p:nvSpPr>
          <p:cNvPr id="22" name="Rectangle 21">
            <a:hlinkClick r:id="rId5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6903E-7 L -0.17083 -0.000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79334E-6 L -0.2375 -0.000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284E-8 L -0.17083 -0.0006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91857E-6 L -0.32916 0.0009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Graphic spid="19" grpId="0">
        <p:bldAsOne/>
      </p:bldGraphic>
      <p:bldGraphic spid="20" grpId="0">
        <p:bldAsOne/>
      </p:bldGraphic>
      <p:bldGraphic spid="21" grpId="0">
        <p:bldAsOne/>
      </p:bldGraphic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17195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strich Sans Rounded" pitchFamily="2" charset="0"/>
                <a:cs typeface="Sawasdee" pitchFamily="2" charset="-34"/>
              </a:rPr>
              <a:t>Other expenses include: Accounting, Equipment, Travel, Utilities, Insurance, and Misc.</a:t>
            </a:r>
            <a:endParaRPr lang="en-US" sz="2000" dirty="0">
              <a:latin typeface="Ostrich Sans Rounded" pitchFamily="2" charset="0"/>
              <a:cs typeface="Sawasdee" pitchFamily="2" charset="-34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28600" y="895350"/>
          <a:ext cx="8763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819150"/>
          <a:ext cx="91440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0" y="819150"/>
          <a:ext cx="91440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0" y="819150"/>
          <a:ext cx="91440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304800" y="971550"/>
            <a:ext cx="2438400" cy="3962400"/>
          </a:xfrm>
          <a:prstGeom prst="snip2Diag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457200" y="1123950"/>
            <a:ext cx="2286000" cy="6858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SECURED</a:t>
            </a:r>
            <a:endParaRPr lang="en-US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609600" y="19621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$750,000</a:t>
            </a:r>
            <a:endParaRPr lang="en-US" sz="2000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609600" y="26479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Exec. Team</a:t>
            </a:r>
            <a:endParaRPr lang="en-US" sz="2000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3" name="Snip Diagonal Corner Rectangle 12"/>
          <p:cNvSpPr/>
          <p:nvPr/>
        </p:nvSpPr>
        <p:spPr>
          <a:xfrm>
            <a:off x="609600" y="33337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Unique product concept</a:t>
            </a:r>
            <a:endParaRPr lang="en-US" sz="2000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4" name="Snip Diagonal Corner Rectangle 13"/>
          <p:cNvSpPr/>
          <p:nvPr/>
        </p:nvSpPr>
        <p:spPr>
          <a:xfrm>
            <a:off x="609600" y="40195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Facilities</a:t>
            </a:r>
            <a:endParaRPr lang="en-US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457200" y="1123950"/>
            <a:ext cx="2286000" cy="6858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REQUIRED</a:t>
            </a:r>
            <a:endParaRPr lang="en-US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7" name="Snip Diagonal Corner Rectangle 16"/>
          <p:cNvSpPr/>
          <p:nvPr/>
        </p:nvSpPr>
        <p:spPr>
          <a:xfrm>
            <a:off x="609600" y="19621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$2,500,000</a:t>
            </a:r>
            <a:endParaRPr lang="en-US" sz="2000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8" name="Snip Diagonal Corner Rectangle 17"/>
          <p:cNvSpPr/>
          <p:nvPr/>
        </p:nvSpPr>
        <p:spPr>
          <a:xfrm>
            <a:off x="609600" y="26479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Deals</a:t>
            </a:r>
            <a:endParaRPr lang="en-US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21" name=" 3"/>
          <p:cNvSpPr/>
          <p:nvPr/>
        </p:nvSpPr>
        <p:spPr>
          <a:xfrm>
            <a:off x="3124200" y="895350"/>
            <a:ext cx="5562600" cy="4038600"/>
          </a:xfrm>
          <a:prstGeom prst="swooshArrow">
            <a:avLst>
              <a:gd name="adj1" fmla="val 20883"/>
              <a:gd name="adj2" fmla="val 27471"/>
            </a:avLst>
          </a:prstGeom>
          <a:solidFill>
            <a:srgbClr val="FF33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/>
          <p:cNvSpPr/>
          <p:nvPr/>
        </p:nvSpPr>
        <p:spPr>
          <a:xfrm>
            <a:off x="3810000" y="3714750"/>
            <a:ext cx="152400" cy="1524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72000" y="2952750"/>
            <a:ext cx="192024" cy="19202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638800" y="2266950"/>
            <a:ext cx="228600" cy="228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62800" y="1733550"/>
            <a:ext cx="274320" cy="27432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86200" y="3790950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strich Sans Black" pitchFamily="2" charset="0"/>
                <a:cs typeface="Sawasdee" pitchFamily="2" charset="-34"/>
              </a:rPr>
              <a:t>6 months of development</a:t>
            </a:r>
            <a:endParaRPr lang="en-US" sz="2400" dirty="0"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02895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strich Sans Black" pitchFamily="2" charset="0"/>
                <a:cs typeface="Sawasdee" pitchFamily="2" charset="-34"/>
              </a:rPr>
              <a:t>3 Month Beta</a:t>
            </a:r>
            <a:endParaRPr lang="en-US" sz="2400" dirty="0"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1200" y="241935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strich Sans Black" pitchFamily="2" charset="0"/>
                <a:cs typeface="Sawasdee" pitchFamily="2" charset="-34"/>
              </a:rPr>
              <a:t>3 Month Launch Period</a:t>
            </a:r>
            <a:endParaRPr lang="en-US" sz="2400" dirty="0"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5200" y="188595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strich Sans Black" pitchFamily="2" charset="0"/>
                <a:cs typeface="Sawasdee" pitchFamily="2" charset="-34"/>
              </a:rPr>
              <a:t>Growth</a:t>
            </a:r>
            <a:endParaRPr lang="en-US" dirty="0"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8" name="Rectangle 27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nip Diagonal Corner Rectangle 31"/>
          <p:cNvSpPr/>
          <p:nvPr/>
        </p:nvSpPr>
        <p:spPr>
          <a:xfrm>
            <a:off x="609600" y="3333750"/>
            <a:ext cx="2286000" cy="6096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Hire </a:t>
            </a:r>
            <a:r>
              <a:rPr lang="en-US" sz="2000" dirty="0" err="1" smtClean="0">
                <a:solidFill>
                  <a:sysClr val="windowText" lastClr="000000"/>
                </a:solidFill>
                <a:latin typeface="Ostrich Sans Rounded" pitchFamily="2" charset="0"/>
                <a:cs typeface="Sawasdee" pitchFamily="2" charset="-34"/>
              </a:rPr>
              <a:t>EMployees</a:t>
            </a:r>
            <a:endParaRPr lang="en-US" sz="2000" dirty="0">
              <a:solidFill>
                <a:sysClr val="windowText" lastClr="000000"/>
              </a:solidFill>
              <a:latin typeface="Ostrich Sans Rounded" pitchFamily="2" charset="0"/>
              <a:cs typeface="Sawasdee" pitchFamily="2" charset="-3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s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44435"/>
            <a:ext cx="8686800" cy="1654629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190750"/>
            <a:ext cx="9144000" cy="11025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Ostrich Sans Black" pitchFamily="2" charset="0"/>
                <a:ea typeface="+mj-ea"/>
                <a:cs typeface="Sawasdee" pitchFamily="2" charset="-34"/>
              </a:rPr>
              <a:t>return on investment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strich Sans Black" pitchFamily="2" charset="0"/>
              <a:ea typeface="+mj-ea"/>
              <a:cs typeface="Sawasdee" pitchFamily="2" charset="-34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0" y="819150"/>
          <a:ext cx="91440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905000" y="29527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wasdee" pitchFamily="2" charset="-34"/>
                <a:cs typeface="Sawasdee" pitchFamily="2" charset="-34"/>
              </a:rPr>
              <a:t>x15</a:t>
            </a:r>
            <a:endParaRPr lang="en-US" dirty="0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24400" y="380261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wasdee" pitchFamily="2" charset="-34"/>
                <a:cs typeface="Sawasdee" pitchFamily="2" charset="-34"/>
              </a:rPr>
              <a:t>x5</a:t>
            </a:r>
            <a:endParaRPr lang="en-US" dirty="0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68237" y="8953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awasdee" pitchFamily="2" charset="-34"/>
                <a:cs typeface="Sawasdee" pitchFamily="2" charset="-34"/>
              </a:rPr>
              <a:t>x40</a:t>
            </a:r>
            <a:endParaRPr lang="en-US" dirty="0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4057E-7 L 0.19167 -0.38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-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2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2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8" grpId="0" uiExpand="1">
        <p:bldSub>
          <a:bldChart bld="category"/>
        </p:bldSub>
      </p:bldGraphic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190750"/>
            <a:ext cx="9144000" cy="11025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strich Sans Black" pitchFamily="2" charset="0"/>
                <a:ea typeface="+mj-ea"/>
                <a:cs typeface="Sawasdee" pitchFamily="2" charset="-34"/>
              </a:rPr>
              <a:t>questions?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strich Sans Black" pitchFamily="2" charset="0"/>
              <a:ea typeface="+mj-ea"/>
              <a:cs typeface="Sawasdee" pitchFamily="2" charset="-34"/>
            </a:endParaRPr>
          </a:p>
        </p:txBody>
      </p:sp>
      <p:sp>
        <p:nvSpPr>
          <p:cNvPr id="6" name="Snip Diagonal Corner Rectangle 5">
            <a:hlinkClick r:id="rId3" action="ppaction://hlinksldjump"/>
          </p:cNvPr>
          <p:cNvSpPr/>
          <p:nvPr/>
        </p:nvSpPr>
        <p:spPr>
          <a:xfrm>
            <a:off x="381000" y="11239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financing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7" name="Snip Diagonal Corner Rectangle 6">
            <a:hlinkClick r:id="rId4" action="ppaction://hlinksldjump"/>
          </p:cNvPr>
          <p:cNvSpPr/>
          <p:nvPr/>
        </p:nvSpPr>
        <p:spPr>
          <a:xfrm>
            <a:off x="3733800" y="23431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target market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8" name="Snip Diagonal Corner Rectangle 7">
            <a:hlinkClick r:id="rId5" action="ppaction://hlinksldjump"/>
          </p:cNvPr>
          <p:cNvSpPr/>
          <p:nvPr/>
        </p:nvSpPr>
        <p:spPr>
          <a:xfrm>
            <a:off x="5410200" y="23431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mockup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2" name="Snip Diagonal Corner Rectangle 11">
            <a:hlinkClick r:id="rId6" action="ppaction://hlinksldjump"/>
          </p:cNvPr>
          <p:cNvSpPr/>
          <p:nvPr/>
        </p:nvSpPr>
        <p:spPr>
          <a:xfrm>
            <a:off x="5410200" y="11239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promotion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3" name="Snip Diagonal Corner Rectangle 12">
            <a:hlinkClick r:id="rId7" action="ppaction://hlinksldjump"/>
          </p:cNvPr>
          <p:cNvSpPr/>
          <p:nvPr/>
        </p:nvSpPr>
        <p:spPr>
          <a:xfrm>
            <a:off x="3733800" y="11239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platforms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4" name="Snip Diagonal Corner Rectangle 13">
            <a:hlinkClick r:id="rId8" action="ppaction://hlinksldjump"/>
          </p:cNvPr>
          <p:cNvSpPr/>
          <p:nvPr/>
        </p:nvSpPr>
        <p:spPr>
          <a:xfrm>
            <a:off x="2057400" y="11239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content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5" name="Snip Diagonal Corner Rectangle 14">
            <a:hlinkClick r:id="rId9" action="ppaction://hlinksldjump"/>
          </p:cNvPr>
          <p:cNvSpPr/>
          <p:nvPr/>
        </p:nvSpPr>
        <p:spPr>
          <a:xfrm>
            <a:off x="381000" y="23431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revenue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6" name="Snip Diagonal Corner Rectangle 15">
            <a:hlinkClick r:id="rId10" action="ppaction://hlinksldjump"/>
          </p:cNvPr>
          <p:cNvSpPr/>
          <p:nvPr/>
        </p:nvSpPr>
        <p:spPr>
          <a:xfrm>
            <a:off x="2057400" y="23431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expenses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7" name="Snip Diagonal Corner Rectangle 16">
            <a:hlinkClick r:id="rId11" action="ppaction://hlinksldjump"/>
          </p:cNvPr>
          <p:cNvSpPr/>
          <p:nvPr/>
        </p:nvSpPr>
        <p:spPr>
          <a:xfrm>
            <a:off x="3733800" y="35623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SWOT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8" name="Snip Diagonal Corner Rectangle 17">
            <a:hlinkClick r:id="rId12" action="ppaction://hlinksldjump"/>
          </p:cNvPr>
          <p:cNvSpPr/>
          <p:nvPr/>
        </p:nvSpPr>
        <p:spPr>
          <a:xfrm>
            <a:off x="5410200" y="35623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Management team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19" name="Snip Diagonal Corner Rectangle 18">
            <a:hlinkClick r:id="rId13" action="ppaction://hlinksldjump"/>
          </p:cNvPr>
          <p:cNvSpPr/>
          <p:nvPr/>
        </p:nvSpPr>
        <p:spPr>
          <a:xfrm>
            <a:off x="381000" y="35623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steps to startup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0" name="Snip Diagonal Corner Rectangle 19">
            <a:hlinkClick r:id="rId14" action="ppaction://hlinksldjump"/>
          </p:cNvPr>
          <p:cNvSpPr/>
          <p:nvPr/>
        </p:nvSpPr>
        <p:spPr>
          <a:xfrm>
            <a:off x="2057400" y="35623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ROI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1" name="Snip Diagonal Corner Rectangle 20">
            <a:hlinkClick r:id="rId15" action="ppaction://hlinksldjump"/>
          </p:cNvPr>
          <p:cNvSpPr/>
          <p:nvPr/>
        </p:nvSpPr>
        <p:spPr>
          <a:xfrm>
            <a:off x="7086600" y="23431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facilities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2" name="Snip Diagonal Corner Rectangle 21">
            <a:hlinkClick r:id="rId16" action="ppaction://hlinksldjump"/>
          </p:cNvPr>
          <p:cNvSpPr/>
          <p:nvPr/>
        </p:nvSpPr>
        <p:spPr>
          <a:xfrm>
            <a:off x="7086600" y="11239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financial statements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3" name="Snip Diagonal Corner Rectangle 22">
            <a:hlinkClick r:id="rId17" action="ppaction://hlinksldjump"/>
          </p:cNvPr>
          <p:cNvSpPr/>
          <p:nvPr/>
        </p:nvSpPr>
        <p:spPr>
          <a:xfrm>
            <a:off x="7086600" y="3562350"/>
            <a:ext cx="1600200" cy="1066800"/>
          </a:xfrm>
          <a:prstGeom prst="snip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iPad</a:t>
            </a:r>
            <a:r>
              <a:rPr lang="en-US" sz="2000" dirty="0" smtClean="0">
                <a:solidFill>
                  <a:sysClr val="windowText" lastClr="000000"/>
                </a:solidFill>
                <a:latin typeface="Ostrich Sans Black" pitchFamily="2" charset="0"/>
                <a:cs typeface="Sawasdee" pitchFamily="2" charset="-34"/>
              </a:rPr>
              <a:t> mockup</a:t>
            </a:r>
            <a:endParaRPr lang="en-US" sz="2000" dirty="0">
              <a:solidFill>
                <a:sysClr val="windowText" lastClr="000000"/>
              </a:solidFill>
              <a:latin typeface="Ostrich Sans Black" pitchFamily="2" charset="0"/>
              <a:cs typeface="Sawasdee" pitchFamily="2" charset="-34"/>
            </a:endParaRPr>
          </a:p>
        </p:txBody>
      </p:sp>
      <p:sp>
        <p:nvSpPr>
          <p:cNvPr id="25" name="Rectangle 24">
            <a:hlinkClick r:id="rId18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4057E-7 L 0.30833 -0.4183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2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0205" y="1200150"/>
            <a:ext cx="51635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Ostrich Sans Black" pitchFamily="2" charset="0"/>
              </a:rPr>
              <a:t>Thank you for your time</a:t>
            </a:r>
          </a:p>
          <a:p>
            <a:pPr algn="ctr"/>
            <a:endParaRPr lang="en-US" sz="3200" dirty="0" smtClean="0">
              <a:latin typeface="Ostrich Sans Black" pitchFamily="2" charset="0"/>
            </a:endParaRPr>
          </a:p>
          <a:p>
            <a:pPr algn="ctr"/>
            <a:r>
              <a:rPr lang="en-US" sz="3200" dirty="0" smtClean="0">
                <a:latin typeface="Ostrich Sans Black" pitchFamily="2" charset="0"/>
              </a:rPr>
              <a:t>Vivek Raghuram (CEO)</a:t>
            </a:r>
          </a:p>
          <a:p>
            <a:pPr algn="ctr"/>
            <a:r>
              <a:rPr lang="en-US" sz="3200" dirty="0" smtClean="0">
                <a:latin typeface="Ostrich Sans Black" pitchFamily="2" charset="0"/>
              </a:rPr>
              <a:t>Email: raghuram.vivek@gmail.com</a:t>
            </a:r>
          </a:p>
          <a:p>
            <a:pPr algn="ctr"/>
            <a:r>
              <a:rPr lang="en-US" sz="3200" dirty="0" smtClean="0">
                <a:latin typeface="Ostrich Sans Black" pitchFamily="2" charset="0"/>
              </a:rPr>
              <a:t>Phone: (408) 207-3701</a:t>
            </a:r>
            <a:endParaRPr lang="en-US" sz="3200" dirty="0">
              <a:latin typeface="Ostrich Sans Black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10400" y="1352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819150"/>
            <a:ext cx="43252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330,000,000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8191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Population of the United States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359" y="2190750"/>
            <a:ext cx="4334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290,000,000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1907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Active internet users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3562350"/>
            <a:ext cx="42354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165,000,000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3400" y="395055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Use social Networks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819150"/>
            <a:ext cx="39789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97,900,000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800" y="12061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Use smartphones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4110" y="2192000"/>
            <a:ext cx="39340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50,000,000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21907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Americans from ages 15-27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4600" y="820400"/>
            <a:ext cx="17235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50%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3400" y="84969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Of smartphone users are 13-34</a:t>
            </a:r>
            <a:endParaRPr lang="en-US" sz="4800" dirty="0">
              <a:latin typeface="Ostrich Sans Black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4600" y="3486150"/>
            <a:ext cx="17219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3300"/>
                </a:solidFill>
                <a:latin typeface="Ostrich Sans Black" pitchFamily="2" charset="0"/>
              </a:rPr>
              <a:t>83%</a:t>
            </a:r>
            <a:endParaRPr lang="en-US" sz="88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3400" y="359164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Ostrich Sans Black" pitchFamily="2" charset="0"/>
              </a:rPr>
              <a:t>Of 18-29 use social networks</a:t>
            </a:r>
            <a:endParaRPr lang="en-US" sz="4800" dirty="0">
              <a:latin typeface="Ostrich Sans Black" pitchFamily="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4400" y="895350"/>
            <a:ext cx="4419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networks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Media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Themes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Widgets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News articles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Information streams</a:t>
            </a:r>
          </a:p>
          <a:p>
            <a:pPr algn="r"/>
            <a:endParaRPr lang="en-US" sz="3600" dirty="0">
              <a:latin typeface="Ostrich Sans Blac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742950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Ostrich Sans Black" pitchFamily="2" charset="0"/>
              </a:rPr>
              <a:t>Content:</a:t>
            </a:r>
            <a:endParaRPr lang="en-US" sz="2400" dirty="0">
              <a:latin typeface="Ostrich Sans Black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895350"/>
            <a:ext cx="5257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links</a:t>
            </a:r>
          </a:p>
          <a:p>
            <a:pPr algn="r"/>
            <a:r>
              <a:rPr lang="en-US" sz="4000" dirty="0" err="1" smtClean="0">
                <a:solidFill>
                  <a:srgbClr val="CC00CC"/>
                </a:solidFill>
                <a:latin typeface="Ostrich Sans Black" pitchFamily="2" charset="0"/>
              </a:rPr>
              <a:t>Rss</a:t>
            </a:r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 feeds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Embedding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Hosting agreements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Community development</a:t>
            </a:r>
            <a:endParaRPr lang="en-US" sz="4000" dirty="0">
              <a:solidFill>
                <a:srgbClr val="CC00CC"/>
              </a:solidFill>
              <a:latin typeface="Ostrich Sans Black" pitchFamily="2" charset="0"/>
            </a:endParaRP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742950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Ostrich Sans Black" pitchFamily="2" charset="0"/>
              </a:rPr>
              <a:t>Revenue:</a:t>
            </a:r>
            <a:endParaRPr lang="en-US" sz="2400" dirty="0">
              <a:latin typeface="Ostrich Sans Black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89535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Display advertising</a:t>
            </a:r>
          </a:p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Revenue sharing deals</a:t>
            </a:r>
          </a:p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Community sales</a:t>
            </a:r>
            <a:endParaRPr lang="en-US" sz="36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ro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943100"/>
            <a:ext cx="1752600" cy="1752600"/>
          </a:xfrm>
          <a:prstGeom prst="rect">
            <a:avLst/>
          </a:prstGeom>
        </p:spPr>
      </p:pic>
      <p:pic>
        <p:nvPicPr>
          <p:cNvPr id="6" name="Picture 5" descr="blackberr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0" y="1771650"/>
            <a:ext cx="2095500" cy="2095500"/>
          </a:xfrm>
          <a:prstGeom prst="rect">
            <a:avLst/>
          </a:prstGeom>
        </p:spPr>
      </p:pic>
      <p:pic>
        <p:nvPicPr>
          <p:cNvPr id="7" name="Picture 6" descr="WindowsPho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1957598"/>
            <a:ext cx="1828800" cy="1723604"/>
          </a:xfrm>
          <a:prstGeom prst="rect">
            <a:avLst/>
          </a:prstGeom>
        </p:spPr>
      </p:pic>
      <p:pic>
        <p:nvPicPr>
          <p:cNvPr id="8" name="Picture 7" descr="Apple-iO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0" y="1724025"/>
            <a:ext cx="2190750" cy="2190750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3962400" y="2266950"/>
            <a:ext cx="1143000" cy="1143000"/>
          </a:xfrm>
          <a:prstGeom prst="mathPlus">
            <a:avLst>
              <a:gd name="adj1" fmla="val 13154"/>
            </a:avLst>
          </a:prstGeom>
          <a:gradFill flip="none" rotWithShape="1">
            <a:gsLst>
              <a:gs pos="0">
                <a:srgbClr val="FF3300"/>
              </a:gs>
              <a:gs pos="55000">
                <a:srgbClr val="CC0099">
                  <a:alpha val="89000"/>
                </a:srgbClr>
              </a:gs>
            </a:gsLst>
            <a:lin ang="189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524000" y="2266950"/>
            <a:ext cx="1143000" cy="1143000"/>
          </a:xfrm>
          <a:prstGeom prst="mathPlus">
            <a:avLst>
              <a:gd name="adj1" fmla="val 13154"/>
            </a:avLst>
          </a:prstGeom>
          <a:gradFill flip="none" rotWithShape="1">
            <a:gsLst>
              <a:gs pos="0">
                <a:srgbClr val="FF3300"/>
              </a:gs>
              <a:gs pos="55000">
                <a:srgbClr val="CC0099">
                  <a:alpha val="89000"/>
                </a:srgbClr>
              </a:gs>
            </a:gsLst>
            <a:lin ang="189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6400800" y="2266950"/>
            <a:ext cx="1143000" cy="1143000"/>
          </a:xfrm>
          <a:prstGeom prst="mathPlus">
            <a:avLst>
              <a:gd name="adj1" fmla="val 13154"/>
            </a:avLst>
          </a:prstGeom>
          <a:gradFill flip="none" rotWithShape="1">
            <a:gsLst>
              <a:gs pos="0">
                <a:srgbClr val="FF3300"/>
              </a:gs>
              <a:gs pos="55000">
                <a:srgbClr val="CC0099">
                  <a:alpha val="89000"/>
                </a:srgbClr>
              </a:gs>
            </a:gsLst>
            <a:lin ang="189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" y="895354"/>
          <a:ext cx="9143992" cy="397790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38196"/>
                <a:gridCol w="568572"/>
                <a:gridCol w="703384"/>
                <a:gridCol w="703384"/>
                <a:gridCol w="703384"/>
                <a:gridCol w="703384"/>
                <a:gridCol w="703384"/>
                <a:gridCol w="703384"/>
                <a:gridCol w="703384"/>
                <a:gridCol w="703384"/>
                <a:gridCol w="703384"/>
                <a:gridCol w="703384"/>
                <a:gridCol w="703384"/>
              </a:tblGrid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   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1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2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3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4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5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6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7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8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9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10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11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Month 12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</a:tr>
              <a:tr h="984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Total Revenue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$14,421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$27,982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$43,985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318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Cost Of Goods Sold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$1,004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$1,008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$1,013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Gross Profit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($1,001)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($1,001)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($1,001)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$13,416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$26,974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$42,972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98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Gross Margin %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93%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96%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98%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03022"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260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Operating Expenses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Promotion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0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Accounting and Legal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108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Rent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253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Equipment/Maintenance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$20,000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108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Travel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Utilities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Employees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9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      -Management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$17,500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       -Marketing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$18,750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      - Engineers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$95,750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Insurance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Miscellaneous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03022"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3253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Total Operating Expenses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$163,800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Operating Profit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($163,800)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($144,300)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($144,300)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($250,884)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($237,326)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($221,328)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108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Taxes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30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/>
                        <a:t>Net Profit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28030" marR="2803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($163,800)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($144,300)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($144,300)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($145,300)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($165,301)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($250,884)</a:t>
                      </a:r>
                      <a:endParaRPr lang="en-US" sz="7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($237,326)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($221,328)</a:t>
                      </a:r>
                      <a:endParaRPr lang="en-US" sz="7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14800" y="51435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Sawasdee" pitchFamily="2" charset="-34"/>
                <a:cs typeface="Sawasdee" pitchFamily="2" charset="-34"/>
              </a:rPr>
              <a:t>P</a:t>
            </a:r>
            <a:r>
              <a:rPr lang="en-US" dirty="0" smtClean="0" bmk="">
                <a:latin typeface="Sawasdee" pitchFamily="2" charset="-34"/>
                <a:cs typeface="Sawasdee" pitchFamily="2" charset="-34"/>
              </a:rPr>
              <a:t>rojected Income Statement for the First Year</a:t>
            </a:r>
            <a:endParaRPr lang="en-US" dirty="0" smtClean="0"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895350"/>
          <a:ext cx="9143995" cy="42481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011643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  <a:gridCol w="677696"/>
              </a:tblGrid>
              <a:tr h="228101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1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2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3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4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5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6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7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8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9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10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11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Month 12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/>
                        <a:t>Beginning Cash </a:t>
                      </a:r>
                      <a:endParaRPr lang="en-US" sz="9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$3,086,200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$2,941,900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$2,797,600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$2,652,300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$2,507,000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$2,361,700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$2,196,400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$2,031,099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$1,865,798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$1,614,914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$1,377,588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Cash In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377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Founders Investment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$250,000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77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Venture Capital Investment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$2,500,000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77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Management Investment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Revenue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$14,421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$27,982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$43,985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Cash Out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377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Operating Expenses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$163,800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$145,300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$164,300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$264,300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Bank Interest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COGS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$1,001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$1,004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$1,008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$1,013 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Taxes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2281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Ending Cash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47043" marR="47043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$3,086,200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$2,941,900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$2,797,600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$2,652,300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$2,507,000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$2,361,700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$2,196,400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$2,031,099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$1,865,798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$1,614,914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$1,377,588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$1,156,259 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514350"/>
            <a:ext cx="415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Sawasdee" pitchFamily="2" charset="-34"/>
                <a:cs typeface="Sawasdee" pitchFamily="2" charset="-34"/>
              </a:rPr>
              <a:t>P</a:t>
            </a:r>
            <a:r>
              <a:rPr lang="en-US" dirty="0" smtClean="0" bmk="">
                <a:latin typeface="Sawasdee" pitchFamily="2" charset="-34"/>
                <a:cs typeface="Sawasdee" pitchFamily="2" charset="-34"/>
              </a:rPr>
              <a:t>rojected Cash Flow for the First Year</a:t>
            </a:r>
            <a:endParaRPr lang="en-US" dirty="0" smtClean="0">
              <a:latin typeface="Sawasdee" pitchFamily="2" charset="-34"/>
              <a:cs typeface="Sawasdee" pitchFamily="2" charset="-34"/>
            </a:endParaRPr>
          </a:p>
          <a:p>
            <a:endParaRPr lang="en-US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895350"/>
          <a:ext cx="4267199" cy="424816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10312"/>
                <a:gridCol w="850470"/>
                <a:gridCol w="850470"/>
                <a:gridCol w="955947"/>
              </a:tblGrid>
              <a:tr h="171016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Year 1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Year 2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Year 3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Total Revenue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$86,388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$2,664,592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$10,776,127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Cost Of Goods Sold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$6,029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$12,129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$12,004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Gross Profit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$80,359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$2,652,463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$10,764,124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Gross Margin %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93.0%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99.5%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99.9%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Operating Expenses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Promotion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$423,000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$1,200,000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$1,680,000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Accounting and Legal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Rent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$81,000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$100,000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Equipment/Maintenance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$25,500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$25,500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$25,500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Travel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$12,000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Utilities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Employees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      -Management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$210,000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$210,000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$210,000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       -Marketing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$225,000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$500,000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$1,200,000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      - Engineers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$1,149,000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$1,349,000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$1,649,000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Insurance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$30,000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Miscellaneous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$3,600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$3,600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$3,600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Total Operating Expenses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$2,174,100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$3,445,100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$4,945,100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Operating Profit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($2,093,741)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($792,637)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$5,819,024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Taxes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$872,854 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698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Net Profit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53349" marR="5334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($2,093,741)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($792,637)</a:t>
                      </a:r>
                      <a:endParaRPr lang="en-US" sz="9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$4,946,170 </a:t>
                      </a:r>
                      <a:endParaRPr lang="en-US" sz="9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419600" y="361950"/>
            <a:ext cx="4571764" cy="6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awasdee" pitchFamily="2" charset="-34"/>
                <a:cs typeface="Sawasdee" pitchFamily="2" charset="-34"/>
              </a:rPr>
              <a:t>P</a:t>
            </a:r>
            <a:r>
              <a:rPr kumimoji="0" lang="en-US" b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Sawasdee" pitchFamily="2" charset="-34"/>
                <a:cs typeface="Sawasdee" pitchFamily="2" charset="-34"/>
              </a:rPr>
              <a:t>rojected Income Statement for Three Years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awasdee" pitchFamily="2" charset="-34"/>
              <a:cs typeface="Sawasdee" pitchFamily="2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4819" y="895350"/>
          <a:ext cx="3505200" cy="41117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265330"/>
                <a:gridCol w="1218175"/>
                <a:gridCol w="1021695"/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/>
                        <a:t>Assets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Current Assets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Cash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$1,156,259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Accounts Receivable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Inventory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Temporary Investments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Prepaid Expenses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Current Assets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$1,156,259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Fixed Assets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Land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Buildings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Furniture and Equipment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$22,000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Fixed Assets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45770" marR="0" indent="-44577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$22,000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Assets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$1,178,259 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03419" y="895350"/>
          <a:ext cx="4107181" cy="41117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82637"/>
                <a:gridCol w="1795740"/>
                <a:gridCol w="828804"/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Liabilities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Current Liabilities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Accounts Payable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Short term Notes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Current portion of Long Term Notes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Interest Payable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Taxes Payable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Accrued Payroll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Current Liabilities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Shareholder Equity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Capital Stock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-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Retained Earnings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$1,178,259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Shareholder's Equity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$1,178,259 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Total Liabilities and Shareholder's Equity</a:t>
                      </a: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$1,178,259 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572000" y="438150"/>
            <a:ext cx="4344138" cy="6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awasdee" pitchFamily="2" charset="-34"/>
                <a:cs typeface="Sawasdee" pitchFamily="2" charset="-34"/>
              </a:rPr>
              <a:t>P</a:t>
            </a:r>
            <a:r>
              <a:rPr kumimoji="0" lang="en-US" b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Sawasdee" pitchFamily="2" charset="-34"/>
                <a:cs typeface="Sawasdee" pitchFamily="2" charset="-34"/>
              </a:rPr>
              <a:t>rojected Balance Sheet for the First Year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awasdee" pitchFamily="2" charset="-34"/>
              <a:cs typeface="Sawasdee" pitchFamily="2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 smtClean="0">
                <a:latin typeface="Sawasdee" pitchFamily="2" charset="-34"/>
                <a:cs typeface="Sawasdee" pitchFamily="2" charset="-34"/>
              </a:rPr>
              <a:t>facilities</a:t>
            </a:r>
            <a:endParaRPr lang="en-US" sz="2800" dirty="0">
              <a:latin typeface="Sawasdee" pitchFamily="2" charset="-34"/>
              <a:cs typeface="Sawasdee" pitchFamily="2" charset="-34"/>
            </a:endParaRPr>
          </a:p>
        </p:txBody>
      </p:sp>
      <p:pic>
        <p:nvPicPr>
          <p:cNvPr id="5" name="Picture 4" descr="offic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00150"/>
            <a:ext cx="6302726" cy="3505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6858000" y="1733550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Ostrich Sans Black" pitchFamily="2" charset="0"/>
              </a:rPr>
              <a:t>10100 N </a:t>
            </a:r>
            <a:r>
              <a:rPr lang="en-US" dirty="0" err="1" smtClean="0">
                <a:latin typeface="Ostrich Sans Black" pitchFamily="2" charset="0"/>
              </a:rPr>
              <a:t>Tantau</a:t>
            </a:r>
            <a:r>
              <a:rPr lang="en-US" dirty="0" smtClean="0">
                <a:latin typeface="Ostrich Sans Black" pitchFamily="2" charset="0"/>
              </a:rPr>
              <a:t> Ave Cupertino, CA 95014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Ostrich Sans Black" pitchFamily="2" charset="0"/>
              </a:rPr>
              <a:t>3000 sq ft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Ostrich Sans Black" pitchFamily="2" charset="0"/>
              </a:rPr>
              <a:t>$2.25 per square foot per month</a:t>
            </a:r>
            <a:endParaRPr lang="en-US" dirty="0">
              <a:latin typeface="Ostrich Sans Black" pitchFamily="2" charset="0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BEDPAGEtable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UBEDPAGEtable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57200" y="1081385"/>
            <a:ext cx="6172200" cy="923330"/>
            <a:chOff x="457200" y="1081385"/>
            <a:chExt cx="6172200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1081385"/>
              <a:ext cx="205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Web 1.0</a:t>
              </a:r>
              <a:endParaRPr lang="en-US" sz="5400" dirty="0">
                <a:latin typeface="Ostrich Sans Black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0" y="1081385"/>
              <a:ext cx="205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Web 2.0</a:t>
              </a:r>
              <a:endParaRPr lang="en-US" sz="5400" dirty="0">
                <a:latin typeface="Ostrich Sans Black" pitchFamily="2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590800" y="1352550"/>
              <a:ext cx="1905000" cy="533400"/>
            </a:xfrm>
            <a:prstGeom prst="rightArrow">
              <a:avLst>
                <a:gd name="adj1" fmla="val 50000"/>
                <a:gd name="adj2" fmla="val 69933"/>
              </a:avLst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0600" y="2334220"/>
            <a:ext cx="7620000" cy="932260"/>
            <a:chOff x="990600" y="2334220"/>
            <a:chExt cx="7620000" cy="932260"/>
          </a:xfrm>
        </p:grpSpPr>
        <p:sp>
          <p:nvSpPr>
            <p:cNvPr id="7" name="TextBox 6"/>
            <p:cNvSpPr txBox="1"/>
            <p:nvPr/>
          </p:nvSpPr>
          <p:spPr>
            <a:xfrm>
              <a:off x="990600" y="2334220"/>
              <a:ext cx="281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Two-way</a:t>
              </a:r>
              <a:endParaRPr lang="en-US" sz="5400" dirty="0">
                <a:latin typeface="Ostrich Sans Black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2343150"/>
              <a:ext cx="281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network</a:t>
              </a:r>
              <a:endParaRPr lang="en-US" sz="5400" dirty="0">
                <a:latin typeface="Ostrich Sans Black" pitchFamily="2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733800" y="2571750"/>
              <a:ext cx="1905000" cy="533400"/>
            </a:xfrm>
            <a:prstGeom prst="rightArrow">
              <a:avLst>
                <a:gd name="adj1" fmla="val 50000"/>
                <a:gd name="adj2" fmla="val 69933"/>
              </a:avLst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90800" y="3562350"/>
            <a:ext cx="7162800" cy="923330"/>
            <a:chOff x="2590800" y="3562350"/>
            <a:chExt cx="7162800" cy="923330"/>
          </a:xfrm>
        </p:grpSpPr>
        <p:sp>
          <p:nvSpPr>
            <p:cNvPr id="11" name="Right Arrow 10"/>
            <p:cNvSpPr/>
            <p:nvPr/>
          </p:nvSpPr>
          <p:spPr>
            <a:xfrm>
              <a:off x="4876800" y="3790950"/>
              <a:ext cx="1905000" cy="533400"/>
            </a:xfrm>
            <a:prstGeom prst="rightArrow">
              <a:avLst>
                <a:gd name="adj1" fmla="val 50000"/>
                <a:gd name="adj2" fmla="val 69933"/>
              </a:avLst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562350"/>
              <a:ext cx="281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desktop</a:t>
              </a:r>
              <a:endParaRPr lang="en-US" sz="5400" dirty="0">
                <a:latin typeface="Ostrich Sans Black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34200" y="3562350"/>
              <a:ext cx="281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Ostrich Sans Black" pitchFamily="2" charset="0"/>
                </a:rPr>
                <a:t>mobile</a:t>
              </a:r>
              <a:endParaRPr lang="en-US" sz="5400" dirty="0">
                <a:latin typeface="Ostrich Sans Black" pitchFamily="2" charset="0"/>
              </a:endParaRPr>
            </a:p>
          </p:txBody>
        </p:sp>
      </p:grpSp>
      <p:sp>
        <p:nvSpPr>
          <p:cNvPr id="18" name="Rectangle 17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667000" y="3902154"/>
            <a:ext cx="25234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Ostrich Sans Rounded" pitchFamily="2" charset="0"/>
              </a:rPr>
              <a:t>dimension</a:t>
            </a:r>
            <a:endParaRPr lang="en-US" sz="4800" dirty="0">
              <a:latin typeface="Ostrich Sans Rounded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" y="3902154"/>
            <a:ext cx="1063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Ostrich Sans Rounded" pitchFamily="2" charset="0"/>
              </a:rPr>
              <a:t>the</a:t>
            </a:r>
            <a:endParaRPr lang="en-US" sz="5400" dirty="0">
              <a:latin typeface="Ostrich Sans Rounded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7506" y="4086820"/>
            <a:ext cx="15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C0099"/>
                </a:solidFill>
                <a:latin typeface="Ostrich Sans Black" pitchFamily="2" charset="0"/>
              </a:rPr>
              <a:t>news</a:t>
            </a:r>
            <a:endParaRPr lang="en-US" sz="4800" dirty="0">
              <a:solidFill>
                <a:srgbClr val="CC0099"/>
              </a:solidFill>
              <a:latin typeface="Ostrich Sans Black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77506" y="4086820"/>
            <a:ext cx="15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C0099"/>
                </a:solidFill>
                <a:latin typeface="Ostrich Sans Black" pitchFamily="2" charset="0"/>
              </a:rPr>
              <a:t>media</a:t>
            </a:r>
            <a:endParaRPr lang="en-US" sz="4800" dirty="0">
              <a:solidFill>
                <a:srgbClr val="CC0099"/>
              </a:solidFill>
              <a:latin typeface="Ostrich Sans Black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66800" y="408682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C0099"/>
                </a:solidFill>
                <a:latin typeface="Ostrich Sans Black" pitchFamily="2" charset="0"/>
              </a:rPr>
              <a:t>social</a:t>
            </a:r>
            <a:endParaRPr lang="en-US" sz="4800" dirty="0">
              <a:solidFill>
                <a:srgbClr val="CC0099"/>
              </a:solidFill>
              <a:latin typeface="Ostrich Sans Black" pitchFamily="2" charset="0"/>
            </a:endParaRPr>
          </a:p>
        </p:txBody>
      </p:sp>
      <p:pic>
        <p:nvPicPr>
          <p:cNvPr id="46" name="Picture 45" descr="glob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799" y="1733549"/>
            <a:ext cx="1676402" cy="1676402"/>
          </a:xfrm>
          <a:prstGeom prst="rect">
            <a:avLst/>
          </a:prstGeom>
        </p:spPr>
      </p:pic>
      <p:pic>
        <p:nvPicPr>
          <p:cNvPr id="57" name="Picture 56" descr="ab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813" y="2343150"/>
            <a:ext cx="1117600" cy="838200"/>
          </a:xfrm>
          <a:prstGeom prst="rect">
            <a:avLst/>
          </a:prstGeom>
        </p:spPr>
      </p:pic>
      <p:pic>
        <p:nvPicPr>
          <p:cNvPr id="58" name="Picture 57" descr="A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753" y="3228338"/>
            <a:ext cx="1156550" cy="867412"/>
          </a:xfrm>
          <a:prstGeom prst="rect">
            <a:avLst/>
          </a:prstGeom>
        </p:spPr>
      </p:pic>
      <p:pic>
        <p:nvPicPr>
          <p:cNvPr id="59" name="Picture 58" descr="cne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8997" y="3307219"/>
            <a:ext cx="709650" cy="709650"/>
          </a:xfrm>
          <a:prstGeom prst="rect">
            <a:avLst/>
          </a:prstGeom>
        </p:spPr>
      </p:pic>
      <p:pic>
        <p:nvPicPr>
          <p:cNvPr id="60" name="Picture 59" descr="cn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8647" y="3350264"/>
            <a:ext cx="1108553" cy="623561"/>
          </a:xfrm>
          <a:prstGeom prst="rect">
            <a:avLst/>
          </a:prstGeom>
        </p:spPr>
      </p:pic>
      <p:pic>
        <p:nvPicPr>
          <p:cNvPr id="61" name="Picture 60" descr="engadge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047" y="3433535"/>
            <a:ext cx="1364234" cy="457018"/>
          </a:xfrm>
          <a:prstGeom prst="rect">
            <a:avLst/>
          </a:prstGeom>
        </p:spPr>
      </p:pic>
      <p:pic>
        <p:nvPicPr>
          <p:cNvPr id="62" name="Picture 61" descr="Apple-iO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440" y="2406370"/>
            <a:ext cx="711760" cy="711760"/>
          </a:xfrm>
          <a:prstGeom prst="rect">
            <a:avLst/>
          </a:prstGeom>
        </p:spPr>
      </p:pic>
      <p:pic>
        <p:nvPicPr>
          <p:cNvPr id="63" name="Picture 62" descr="hulu.png"/>
          <p:cNvPicPr>
            <a:picLocks noChangeAspect="1"/>
          </p:cNvPicPr>
          <p:nvPr/>
        </p:nvPicPr>
        <p:blipFill>
          <a:blip r:embed="rId9" cstate="print"/>
          <a:srcRect b="39993"/>
          <a:stretch>
            <a:fillRect/>
          </a:stretch>
        </p:blipFill>
        <p:spPr>
          <a:xfrm>
            <a:off x="152400" y="2533650"/>
            <a:ext cx="1015874" cy="457200"/>
          </a:xfrm>
          <a:prstGeom prst="rect">
            <a:avLst/>
          </a:prstGeom>
        </p:spPr>
      </p:pic>
      <p:pic>
        <p:nvPicPr>
          <p:cNvPr id="64" name="Picture 63" descr="youtube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4240" y="2477770"/>
            <a:ext cx="568960" cy="56896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52400" y="325755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2400" y="226695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Blue twitter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0" y="1590578"/>
            <a:ext cx="590744" cy="590744"/>
          </a:xfrm>
          <a:prstGeom prst="rect">
            <a:avLst/>
          </a:prstGeom>
        </p:spPr>
      </p:pic>
      <p:pic>
        <p:nvPicPr>
          <p:cNvPr id="76" name="Picture 75" descr="facebook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1000" y="1612563"/>
            <a:ext cx="546774" cy="546774"/>
          </a:xfrm>
          <a:prstGeom prst="rect">
            <a:avLst/>
          </a:prstGeom>
        </p:spPr>
      </p:pic>
      <p:pic>
        <p:nvPicPr>
          <p:cNvPr id="77" name="Picture 76" descr="gmail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1800" y="1581150"/>
            <a:ext cx="609600" cy="609600"/>
          </a:xfrm>
          <a:prstGeom prst="rect">
            <a:avLst/>
          </a:prstGeom>
        </p:spPr>
      </p:pic>
      <p:pic>
        <p:nvPicPr>
          <p:cNvPr id="78" name="Picture 77" descr="tumblr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200" y="1607763"/>
            <a:ext cx="556374" cy="5563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52400" y="409575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C0099"/>
                </a:solidFill>
                <a:latin typeface="Ostrich Sans Black" pitchFamily="2" charset="0"/>
              </a:rPr>
              <a:t>And many more</a:t>
            </a:r>
            <a:endParaRPr lang="en-US" sz="4800" dirty="0">
              <a:solidFill>
                <a:srgbClr val="CC0099"/>
              </a:solidFill>
              <a:latin typeface="Ostrich Sans Black" pitchFamily="2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53000" y="81915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 smtClean="0">
                <a:solidFill>
                  <a:srgbClr val="CC00CC"/>
                </a:solidFill>
                <a:latin typeface="Ostrich Sans Black" pitchFamily="2" charset="0"/>
              </a:rPr>
              <a:t>two spaces</a:t>
            </a:r>
            <a:endParaRPr lang="en-US" sz="9600" dirty="0">
              <a:solidFill>
                <a:srgbClr val="CC00CC"/>
              </a:solidFill>
              <a:latin typeface="Ostrich Sans Black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334000" y="135255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latin typeface="Ostrich Sans Black" pitchFamily="2" charset="0"/>
              </a:rPr>
              <a:t>Desktop space</a:t>
            </a:r>
            <a:endParaRPr lang="en-US" sz="5400" dirty="0">
              <a:latin typeface="Ostrich Sans Black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334000" y="280035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latin typeface="Ostrich Sans Black" pitchFamily="2" charset="0"/>
              </a:rPr>
              <a:t>Mobile space</a:t>
            </a:r>
            <a:endParaRPr lang="en-US" sz="5400" dirty="0">
              <a:latin typeface="Ostrich Sans Black" pitchFamily="2" charset="0"/>
            </a:endParaRPr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9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79" grpId="0"/>
      <p:bldP spid="79" grpId="1"/>
      <p:bldP spid="84" grpId="0" build="allAtOnce"/>
      <p:bldP spid="85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93345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Ostrich Sans Black" pitchFamily="2" charset="0"/>
              </a:rPr>
              <a:t>Desktop space</a:t>
            </a:r>
            <a:endParaRPr lang="en-US" sz="5400" dirty="0">
              <a:latin typeface="Ostrich Sans Blac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93345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Ostrich Sans Black" pitchFamily="2" charset="0"/>
              </a:rPr>
              <a:t>Mobile space</a:t>
            </a:r>
            <a:endParaRPr lang="en-US" sz="5400" dirty="0">
              <a:latin typeface="Ostrich Sans Black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3400" y="1123950"/>
            <a:ext cx="457200" cy="373380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3300"/>
              </a:solidFill>
            </a:endParaRPr>
          </a:p>
        </p:txBody>
      </p:sp>
      <p:pic>
        <p:nvPicPr>
          <p:cNvPr id="5" name="Picture 4" descr="a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307276"/>
            <a:ext cx="1179856" cy="1026474"/>
          </a:xfrm>
          <a:prstGeom prst="rect">
            <a:avLst/>
          </a:prstGeom>
        </p:spPr>
      </p:pic>
      <p:pic>
        <p:nvPicPr>
          <p:cNvPr id="6" name="Picture 5" descr="curren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3919273"/>
            <a:ext cx="938479" cy="938477"/>
          </a:xfrm>
          <a:prstGeom prst="rect">
            <a:avLst/>
          </a:prstGeom>
        </p:spPr>
      </p:pic>
      <p:pic>
        <p:nvPicPr>
          <p:cNvPr id="7" name="Picture 6" descr="feedl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94342" y="3714750"/>
            <a:ext cx="935258" cy="935258"/>
          </a:xfrm>
          <a:prstGeom prst="rect">
            <a:avLst/>
          </a:prstGeom>
        </p:spPr>
      </p:pic>
      <p:pic>
        <p:nvPicPr>
          <p:cNvPr id="8" name="Picture 7" descr="flipboar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4042" y="2083496"/>
            <a:ext cx="851758" cy="1071604"/>
          </a:xfrm>
          <a:prstGeom prst="rect">
            <a:avLst/>
          </a:prstGeom>
        </p:spPr>
      </p:pic>
      <p:pic>
        <p:nvPicPr>
          <p:cNvPr id="10" name="Picture 9" descr="ms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" y="3500754"/>
            <a:ext cx="2018462" cy="899796"/>
          </a:xfrm>
          <a:prstGeom prst="rect">
            <a:avLst/>
          </a:prstGeom>
        </p:spPr>
      </p:pic>
      <p:pic>
        <p:nvPicPr>
          <p:cNvPr id="12" name="Picture 11" descr="Puls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8979" y="2757446"/>
            <a:ext cx="732821" cy="728704"/>
          </a:xfrm>
          <a:prstGeom prst="rect">
            <a:avLst/>
          </a:prstGeom>
        </p:spPr>
      </p:pic>
      <p:pic>
        <p:nvPicPr>
          <p:cNvPr id="15" name="Picture 14" descr="igoog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7400" y="3040094"/>
            <a:ext cx="2133600" cy="674656"/>
          </a:xfrm>
          <a:prstGeom prst="rect">
            <a:avLst/>
          </a:prstGeom>
        </p:spPr>
      </p:pic>
      <p:pic>
        <p:nvPicPr>
          <p:cNvPr id="16" name="Picture 15" descr="yaho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9798" y="4095750"/>
            <a:ext cx="766802" cy="766802"/>
          </a:xfrm>
          <a:prstGeom prst="rect">
            <a:avLst/>
          </a:prstGeom>
        </p:spPr>
      </p:pic>
      <p:pic>
        <p:nvPicPr>
          <p:cNvPr id="18" name="Picture 17" descr="netvibes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3600" y="1885950"/>
            <a:ext cx="914400" cy="914400"/>
          </a:xfrm>
          <a:prstGeom prst="rect">
            <a:avLst/>
          </a:prstGeom>
        </p:spPr>
      </p:pic>
      <p:pic>
        <p:nvPicPr>
          <p:cNvPr id="21" name="Picture 20" descr="cubed4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2845" y="1809750"/>
            <a:ext cx="6318310" cy="2286002"/>
          </a:xfrm>
          <a:prstGeom prst="rect">
            <a:avLst/>
          </a:prstGeom>
        </p:spPr>
      </p:pic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BEDPAG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42950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Ostrich Sans Black" pitchFamily="2" charset="0"/>
              </a:rPr>
              <a:t>Content:</a:t>
            </a:r>
            <a:endParaRPr lang="en-US" sz="2400" dirty="0">
              <a:latin typeface="Ostrich Sans Blac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895350"/>
            <a:ext cx="5257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links</a:t>
            </a:r>
          </a:p>
          <a:p>
            <a:pPr algn="r"/>
            <a:r>
              <a:rPr lang="en-US" sz="4000" dirty="0" err="1" smtClean="0">
                <a:solidFill>
                  <a:srgbClr val="CC00CC"/>
                </a:solidFill>
                <a:latin typeface="Ostrich Sans Black" pitchFamily="2" charset="0"/>
              </a:rPr>
              <a:t>Rss</a:t>
            </a:r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 feeds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Embedding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Hosting agreements</a:t>
            </a:r>
          </a:p>
          <a:p>
            <a:pPr algn="r"/>
            <a:r>
              <a:rPr lang="en-US" sz="4000" dirty="0" smtClean="0">
                <a:solidFill>
                  <a:srgbClr val="CC00CC"/>
                </a:solidFill>
                <a:latin typeface="Ostrich Sans Black" pitchFamily="2" charset="0"/>
              </a:rPr>
              <a:t>Community development</a:t>
            </a:r>
            <a:endParaRPr lang="en-US" sz="4000" dirty="0">
              <a:solidFill>
                <a:srgbClr val="CC00CC"/>
              </a:solidFill>
              <a:latin typeface="Ostrich Sans Black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4400" y="895350"/>
            <a:ext cx="4419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networks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Media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Themes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Widgets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News articles</a:t>
            </a:r>
          </a:p>
          <a:p>
            <a:pPr algn="r"/>
            <a:r>
              <a:rPr lang="en-US" sz="4000" dirty="0" smtClean="0">
                <a:solidFill>
                  <a:srgbClr val="FF3300"/>
                </a:solidFill>
                <a:latin typeface="Ostrich Sans Black" pitchFamily="2" charset="0"/>
              </a:rPr>
              <a:t>Information streams</a:t>
            </a:r>
          </a:p>
          <a:p>
            <a:pPr algn="r"/>
            <a:endParaRPr lang="en-US" sz="3600" dirty="0">
              <a:latin typeface="Ostrich Sans Black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42950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Ostrich Sans Black" pitchFamily="2" charset="0"/>
              </a:rPr>
              <a:t>Revenue:</a:t>
            </a:r>
            <a:endParaRPr lang="en-US" sz="2400" dirty="0">
              <a:latin typeface="Ostrich Sans Black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89535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Display advertising</a:t>
            </a:r>
          </a:p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Revenue sharing deals</a:t>
            </a:r>
          </a:p>
          <a:p>
            <a:pPr algn="r"/>
            <a:r>
              <a:rPr lang="en-US" sz="3600" dirty="0" smtClean="0">
                <a:solidFill>
                  <a:srgbClr val="FF3300"/>
                </a:solidFill>
                <a:latin typeface="Ostrich Sans Black" pitchFamily="2" charset="0"/>
              </a:rPr>
              <a:t>Community sales</a:t>
            </a:r>
            <a:endParaRPr lang="en-US" sz="3600" dirty="0">
              <a:solidFill>
                <a:srgbClr val="FF3300"/>
              </a:solidFill>
              <a:latin typeface="Ostrich Sans Black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2" grpId="3"/>
      <p:bldP spid="3" grpId="0"/>
      <p:bldP spid="3" grpId="1"/>
      <p:bldP spid="4" grpId="0"/>
      <p:bldP spid="4" grpId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52400" y="895350"/>
            <a:ext cx="3657600" cy="3657600"/>
          </a:xfrm>
          <a:prstGeom prst="ellipse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strich Sans Black" pitchFamily="2" charset="0"/>
                <a:cs typeface="Sawasdee" pitchFamily="2" charset="-34"/>
              </a:rPr>
              <a:t>STRENGTHS</a:t>
            </a:r>
            <a:endParaRPr lang="en-US" sz="2800" dirty="0" smtClean="0">
              <a:solidFill>
                <a:schemeClr val="tx1"/>
              </a:solidFill>
              <a:latin typeface="Ostrich Sans Black" pitchFamily="2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Design</a:t>
            </a:r>
          </a:p>
          <a:p>
            <a:pPr algn="ctr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Versatility</a:t>
            </a:r>
          </a:p>
          <a:p>
            <a:pPr algn="ctr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Mobile</a:t>
            </a:r>
          </a:p>
          <a:p>
            <a:pPr algn="ctr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Social</a:t>
            </a:r>
          </a:p>
          <a:p>
            <a:pPr algn="ctr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Community</a:t>
            </a:r>
          </a:p>
          <a:p>
            <a:pPr algn="ctr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63440" y="3181350"/>
            <a:ext cx="1600200" cy="160020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Ostrich Sans Black" pitchFamily="2" charset="0"/>
                <a:cs typeface="Sawasdee" pitchFamily="2" charset="-34"/>
              </a:rPr>
              <a:t>THREATS</a:t>
            </a:r>
            <a:endParaRPr lang="en-US" sz="1200" dirty="0" smtClean="0">
              <a:solidFill>
                <a:schemeClr val="tx1"/>
              </a:solidFill>
              <a:latin typeface="Ostrich Sans Black" pitchFamily="2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Large portals</a:t>
            </a:r>
          </a:p>
          <a:p>
            <a:pPr algn="ctr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Media companies</a:t>
            </a:r>
          </a:p>
          <a:p>
            <a:pPr algn="ctr">
              <a:buFont typeface="Arial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Sawasdee" pitchFamily="2" charset="-34"/>
              <a:cs typeface="Sawasdee" pitchFamily="2" charset="-3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19800" y="1123950"/>
            <a:ext cx="2926080" cy="2926080"/>
          </a:xfrm>
          <a:prstGeom prst="ellipse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strich Sans Black" pitchFamily="2" charset="0"/>
                <a:cs typeface="Sawasdee" pitchFamily="2" charset="-34"/>
              </a:rPr>
              <a:t>OPPURTUNITIES</a:t>
            </a:r>
          </a:p>
          <a:p>
            <a:pPr algn="ctr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Younger markets</a:t>
            </a:r>
          </a:p>
          <a:p>
            <a:pPr algn="ctr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Control web traffic</a:t>
            </a:r>
          </a:p>
          <a:p>
            <a:pPr algn="ctr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Media and communications</a:t>
            </a:r>
          </a:p>
          <a:p>
            <a:pPr algn="ctr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Platform</a:t>
            </a:r>
            <a:endParaRPr lang="en-US" sz="1900" dirty="0">
              <a:solidFill>
                <a:schemeClr val="tx1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810000" y="971550"/>
            <a:ext cx="2194560" cy="219456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strich Sans Black" pitchFamily="2" charset="0"/>
                <a:cs typeface="Sawasdee" pitchFamily="2" charset="-34"/>
              </a:rPr>
              <a:t>WEAKNESSES</a:t>
            </a:r>
            <a:endParaRPr lang="en-US" sz="1600" dirty="0" smtClean="0">
              <a:solidFill>
                <a:schemeClr val="tx1"/>
              </a:solidFill>
              <a:latin typeface="Ostrich Sans Black" pitchFamily="2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Startup capital</a:t>
            </a:r>
          </a:p>
          <a:p>
            <a:pPr algn="ctr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Small</a:t>
            </a:r>
          </a:p>
          <a:p>
            <a:pPr algn="ctr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Ostrich Sans Rounded" pitchFamily="2" charset="0"/>
                <a:cs typeface="Sawasdee" pitchFamily="2" charset="-34"/>
              </a:rPr>
              <a:t>Limited resources</a:t>
            </a:r>
            <a:endParaRPr lang="en-US" sz="1600" dirty="0">
              <a:solidFill>
                <a:schemeClr val="tx1"/>
              </a:solidFill>
              <a:latin typeface="Ostrich Sans Rounded" pitchFamily="2" charset="0"/>
              <a:cs typeface="Sawasdee" pitchFamily="2" charset="-34"/>
            </a:endParaRP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38800" y="896183"/>
            <a:ext cx="3276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cap="small" dirty="0" smtClean="0">
                <a:latin typeface="Ostrich Sans Black" pitchFamily="2" charset="0"/>
                <a:cs typeface="Sawasdee" pitchFamily="2" charset="-34"/>
              </a:rPr>
              <a:t>Board of Advisors:</a:t>
            </a:r>
            <a:endParaRPr lang="en-US" sz="3600" dirty="0" smtClean="0">
              <a:latin typeface="Ostrich Sans Black" pitchFamily="2" charset="0"/>
              <a:cs typeface="Sawasdee" pitchFamily="2" charset="-34"/>
            </a:endParaRPr>
          </a:p>
          <a:p>
            <a:pPr lvl="0" algn="r"/>
            <a:r>
              <a:rPr lang="en-US" sz="2800" dirty="0" smtClean="0">
                <a:latin typeface="Ostrich Sans Black" pitchFamily="2" charset="0"/>
                <a:cs typeface="Sawasdee" pitchFamily="2" charset="-34"/>
              </a:rPr>
              <a:t>Carl Schmidt</a:t>
            </a:r>
          </a:p>
          <a:p>
            <a:pPr lvl="0" algn="r"/>
            <a:r>
              <a:rPr lang="en-US" sz="2800" dirty="0" smtClean="0">
                <a:latin typeface="Ostrich Sans Black" pitchFamily="2" charset="0"/>
                <a:cs typeface="Sawasdee" pitchFamily="2" charset="-34"/>
              </a:rPr>
              <a:t>Jeff Mueller</a:t>
            </a:r>
          </a:p>
          <a:p>
            <a:pPr lvl="0" algn="r"/>
            <a:r>
              <a:rPr lang="en-US" sz="2800" dirty="0" smtClean="0">
                <a:latin typeface="Ostrich Sans Black" pitchFamily="2" charset="0"/>
                <a:cs typeface="Sawasdee" pitchFamily="2" charset="-34"/>
              </a:rPr>
              <a:t>Bjorn Hartman</a:t>
            </a:r>
          </a:p>
          <a:p>
            <a:pPr lvl="0" algn="r"/>
            <a:r>
              <a:rPr lang="en-US" sz="2800" dirty="0" smtClean="0">
                <a:latin typeface="Ostrich Sans Black" pitchFamily="2" charset="0"/>
                <a:cs typeface="Sawasdee" pitchFamily="2" charset="-34"/>
              </a:rPr>
              <a:t>John Dunning</a:t>
            </a:r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381000" y="1123950"/>
          <a:ext cx="56388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0" y="0"/>
            <a:ext cx="838200" cy="819150"/>
          </a:xfrm>
          <a:prstGeom prst="rect">
            <a:avLst/>
          </a:prstGeom>
          <a:gradFill>
            <a:gsLst>
              <a:gs pos="50000">
                <a:schemeClr val="accent1">
                  <a:tint val="44500"/>
                  <a:satMod val="160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A2F54CC-2D18-45DA-B0C5-07FC8CB1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1A2F54CC-2D18-45DA-B0C5-07FC8CB10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90F7C0-79BD-4339-89EA-FEEF85F5A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2D90F7C0-79BD-4339-89EA-FEEF85F5A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494C04-9520-47BB-94A9-E5A6349C5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7494C04-9520-47BB-94A9-E5A6349C5A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F9BCA5-911C-4307-8AD7-CCB851C75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FF9BCA5-911C-4307-8AD7-CCB851C75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D7D59E-D2E8-4435-A6BB-9A4186C2D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3CD7D59E-D2E8-4435-A6BB-9A4186C2DC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933073-F632-43EB-83AD-B3017E715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B3933073-F632-43EB-83AD-B3017E715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B0DD69D-6FF5-4A43-AA06-819178762A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2B0DD69D-6FF5-4A43-AA06-819178762A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B1E070-EEA7-475C-9394-CCB26450D4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75B1E070-EEA7-475C-9394-CCB26450D4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ABBC2C-89D6-4363-A9CF-21E924D63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F5ABBC2C-89D6-4363-A9CF-21E924D63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DE51D5C-0BD6-42E2-B5AA-56BB9EE4C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BDE51D5C-0BD6-42E2-B5AA-56BB9EE4C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8C8C7D-AC7C-4289-A7E3-D998142AB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F58C8C7D-AC7C-4289-A7E3-D998142AB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0875AD-4FB3-4EA3-9376-AAC60399A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B80875AD-4FB3-4EA3-9376-AAC60399A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491D4E-9F43-4C6E-9E12-64314C325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FA491D4E-9F43-4C6E-9E12-64314C325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 uiExpand="1">
        <p:bldSub>
          <a:bldDgm bld="lvlAtOnc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1402</Words>
  <Application>Microsoft Office PowerPoint</Application>
  <PresentationFormat>On-screen Show (16:9)</PresentationFormat>
  <Paragraphs>701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facilities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Vivek</dc:creator>
  <cp:lastModifiedBy>Vivek Raghuram</cp:lastModifiedBy>
  <cp:revision>187</cp:revision>
  <dcterms:created xsi:type="dcterms:W3CDTF">2011-12-31T19:34:01Z</dcterms:created>
  <dcterms:modified xsi:type="dcterms:W3CDTF">2012-02-24T19:32:49Z</dcterms:modified>
</cp:coreProperties>
</file>